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83" r:id="rId5"/>
  </p:sldMasterIdLst>
  <p:notesMasterIdLst>
    <p:notesMasterId r:id="rId31"/>
  </p:notesMasterIdLst>
  <p:sldIdLst>
    <p:sldId id="260" r:id="rId6"/>
    <p:sldId id="262" r:id="rId7"/>
    <p:sldId id="314" r:id="rId8"/>
    <p:sldId id="265" r:id="rId9"/>
    <p:sldId id="315" r:id="rId10"/>
    <p:sldId id="313" r:id="rId11"/>
    <p:sldId id="299" r:id="rId12"/>
    <p:sldId id="267" r:id="rId13"/>
    <p:sldId id="305" r:id="rId14"/>
    <p:sldId id="268" r:id="rId15"/>
    <p:sldId id="269" r:id="rId16"/>
    <p:sldId id="304" r:id="rId17"/>
    <p:sldId id="303" r:id="rId18"/>
    <p:sldId id="316" r:id="rId19"/>
    <p:sldId id="306" r:id="rId20"/>
    <p:sldId id="312" r:id="rId21"/>
    <p:sldId id="311" r:id="rId22"/>
    <p:sldId id="310" r:id="rId23"/>
    <p:sldId id="308" r:id="rId24"/>
    <p:sldId id="309" r:id="rId25"/>
    <p:sldId id="277" r:id="rId26"/>
    <p:sldId id="307" r:id="rId27"/>
    <p:sldId id="276" r:id="rId28"/>
    <p:sldId id="301" r:id="rId29"/>
    <p:sldId id="287"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00359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6" autoAdjust="0"/>
    <p:restoredTop sz="95052" autoAdjust="0"/>
  </p:normalViewPr>
  <p:slideViewPr>
    <p:cSldViewPr>
      <p:cViewPr varScale="1">
        <p:scale>
          <a:sx n="70" d="100"/>
          <a:sy n="70" d="100"/>
        </p:scale>
        <p:origin x="130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cap="all" baseline="0">
                <a:solidFill>
                  <a:schemeClr val="accent1">
                    <a:lumMod val="75000"/>
                  </a:schemeClr>
                </a:solidFill>
                <a:latin typeface="helvetica" panose="020B0604020202020204" pitchFamily="34" charset="0"/>
                <a:ea typeface="+mn-ea"/>
                <a:cs typeface="helvetica" panose="020B0604020202020204" pitchFamily="34" charset="0"/>
              </a:defRPr>
            </a:pPr>
            <a:r>
              <a:rPr lang="en-US" sz="2800" dirty="0">
                <a:solidFill>
                  <a:schemeClr val="accent1">
                    <a:lumMod val="75000"/>
                  </a:schemeClr>
                </a:solidFill>
                <a:latin typeface="helvetica" panose="020B0604020202020204" pitchFamily="34" charset="0"/>
                <a:cs typeface="helvetica" panose="020B0604020202020204" pitchFamily="34" charset="0"/>
              </a:rPr>
              <a:t>2014</a:t>
            </a:r>
            <a:r>
              <a:rPr lang="en-US" sz="2800" baseline="0" dirty="0">
                <a:solidFill>
                  <a:schemeClr val="accent1">
                    <a:lumMod val="75000"/>
                  </a:schemeClr>
                </a:solidFill>
                <a:latin typeface="helvetica" panose="020B0604020202020204" pitchFamily="34" charset="0"/>
                <a:cs typeface="helvetica" panose="020B0604020202020204" pitchFamily="34" charset="0"/>
              </a:rPr>
              <a:t> CBF Global Sales</a:t>
            </a:r>
            <a:endParaRPr lang="en-US" sz="2800" dirty="0">
              <a:solidFill>
                <a:schemeClr val="accent1">
                  <a:lumMod val="75000"/>
                </a:schemeClr>
              </a:solidFill>
              <a:latin typeface="helvetica" panose="020B0604020202020204" pitchFamily="34" charset="0"/>
              <a:cs typeface="helvetica" panose="020B0604020202020204" pitchFamily="34" charset="0"/>
            </a:endParaRPr>
          </a:p>
        </c:rich>
      </c:tx>
      <c:layout>
        <c:manualLayout>
          <c:xMode val="edge"/>
          <c:yMode val="edge"/>
          <c:x val="0.19550645455032409"/>
          <c:y val="8.1812978118576997E-3"/>
        </c:manualLayout>
      </c:layout>
      <c:overlay val="0"/>
      <c:spPr>
        <a:noFill/>
        <a:ln>
          <a:noFill/>
        </a:ln>
        <a:effectLst/>
      </c:spPr>
      <c:txPr>
        <a:bodyPr rot="0" spcFirstLastPara="1" vertOverflow="ellipsis" vert="horz" wrap="square" anchor="ctr" anchorCtr="1"/>
        <a:lstStyle/>
        <a:p>
          <a:pPr>
            <a:defRPr sz="2800" b="1" i="0" u="none" strike="noStrike" kern="1200" cap="all" baseline="0">
              <a:solidFill>
                <a:schemeClr val="accent1">
                  <a:lumMod val="75000"/>
                </a:schemeClr>
              </a:solidFill>
              <a:latin typeface="helvetica" panose="020B0604020202020204" pitchFamily="34" charset="0"/>
              <a:ea typeface="+mn-ea"/>
              <a:cs typeface="helvetica" panose="020B0604020202020204" pitchFamily="34" charset="0"/>
            </a:defRPr>
          </a:pPr>
          <a:endParaRPr lang="en-US"/>
        </a:p>
      </c:txPr>
    </c:title>
    <c:autoTitleDeleted val="0"/>
    <c:view3D>
      <c:rotX val="30"/>
      <c:rotY val="1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412138498167603E-2"/>
          <c:y val="0.17574043275546214"/>
          <c:w val="0.76148119255990832"/>
          <c:h val="0.65228021589047724"/>
        </c:manualLayout>
      </c:layout>
      <c:pie3DChart>
        <c:varyColors val="1"/>
        <c:ser>
          <c:idx val="0"/>
          <c:order val="0"/>
          <c:spPr>
            <a:scene3d>
              <a:camera prst="orthographicFront"/>
              <a:lightRig rig="threePt" dir="t"/>
            </a:scene3d>
            <a:sp3d>
              <a:bevelB w="127000" h="127000"/>
            </a:sp3d>
          </c:spPr>
          <c:dPt>
            <c:idx val="0"/>
            <c:bubble3D val="0"/>
            <c:explosion val="9"/>
            <c:spPr>
              <a:solidFill>
                <a:schemeClr val="accent1"/>
              </a:solidFill>
              <a:ln>
                <a:solidFill>
                  <a:schemeClr val="bg1"/>
                </a:solidFill>
              </a:ln>
              <a:effectLst>
                <a:outerShdw blurRad="88900" sx="102000" sy="102000" algn="ctr" rotWithShape="0">
                  <a:prstClr val="black">
                    <a:alpha val="10000"/>
                  </a:prstClr>
                </a:outerShdw>
              </a:effectLst>
              <a:scene3d>
                <a:camera prst="orthographicFront"/>
                <a:lightRig rig="threePt" dir="t"/>
              </a:scene3d>
              <a:sp3d>
                <a:bevelB w="127000" h="127000"/>
                <a:contourClr>
                  <a:schemeClr val="bg1"/>
                </a:contourClr>
              </a:sp3d>
            </c:spPr>
          </c:dPt>
          <c:dPt>
            <c:idx val="1"/>
            <c:bubble3D val="0"/>
            <c:explosion val="7"/>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B w="127000" h="127000"/>
              </a:sp3d>
            </c:spPr>
          </c:dPt>
          <c:dPt>
            <c:idx val="2"/>
            <c:bubble3D val="0"/>
            <c:explosion val="6"/>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B w="127000" h="127000"/>
              </a:sp3d>
            </c:spPr>
          </c:dPt>
          <c:dPt>
            <c:idx val="3"/>
            <c:bubble3D val="0"/>
            <c:explosion val="7"/>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B w="127000" h="127000"/>
              </a:sp3d>
            </c:spPr>
          </c:dPt>
          <c:dPt>
            <c:idx val="4"/>
            <c:bubble3D val="0"/>
            <c:explosion val="9"/>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B w="127000" h="127000"/>
              </a:sp3d>
            </c:spPr>
          </c:dPt>
          <c:dPt>
            <c:idx val="5"/>
            <c:bubble3D val="0"/>
            <c:explosion val="1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B w="127000" h="127000"/>
              </a:sp3d>
            </c:spPr>
          </c:dPt>
          <c:dPt>
            <c:idx val="6"/>
            <c:bubble3D val="0"/>
            <c:explosion val="1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B w="127000" h="127000"/>
              </a:sp3d>
            </c:spPr>
          </c:dPt>
          <c:dPt>
            <c:idx val="7"/>
            <c:bubble3D val="0"/>
            <c:explosion val="9"/>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B w="127000" h="127000"/>
              </a:sp3d>
            </c:spPr>
          </c:dPt>
          <c:cat>
            <c:strRef>
              <c:f>Sheet1!$A$3:$A$10</c:f>
              <c:strCache>
                <c:ptCount val="8"/>
                <c:pt idx="0">
                  <c:v>Construction</c:v>
                </c:pt>
                <c:pt idx="1">
                  <c:v>Mining</c:v>
                </c:pt>
                <c:pt idx="2">
                  <c:v>Agriculture</c:v>
                </c:pt>
                <c:pt idx="3">
                  <c:v>Aircraft</c:v>
                </c:pt>
                <c:pt idx="4">
                  <c:v>On-Highway</c:v>
                </c:pt>
                <c:pt idx="5">
                  <c:v>Industrial/Specialty</c:v>
                </c:pt>
                <c:pt idx="6">
                  <c:v>Performance</c:v>
                </c:pt>
                <c:pt idx="7">
                  <c:v>Military</c:v>
                </c:pt>
              </c:strCache>
            </c:strRef>
          </c:cat>
          <c:val>
            <c:numRef>
              <c:f>Sheet1!$B$3:$B$10</c:f>
              <c:numCache>
                <c:formatCode>_(* #,##0.0_);_(* \(#,##0.0\);_(* "-"??_);_(@_)</c:formatCode>
                <c:ptCount val="8"/>
                <c:pt idx="0">
                  <c:v>127.11</c:v>
                </c:pt>
                <c:pt idx="1">
                  <c:v>59.87</c:v>
                </c:pt>
                <c:pt idx="2">
                  <c:v>62.014000000000003</c:v>
                </c:pt>
                <c:pt idx="3">
                  <c:v>36.256999999999998</c:v>
                </c:pt>
                <c:pt idx="4">
                  <c:v>30.207000000000001</c:v>
                </c:pt>
                <c:pt idx="5">
                  <c:v>15.342000000000001</c:v>
                </c:pt>
                <c:pt idx="6">
                  <c:v>14.711</c:v>
                </c:pt>
                <c:pt idx="7">
                  <c:v>9.7789999999999999</c:v>
                </c:pt>
              </c:numCache>
            </c:numRef>
          </c:val>
        </c:ser>
        <c:dLbls>
          <c:dLblPos val="outEnd"/>
          <c:showLegendKey val="0"/>
          <c:showVal val="0"/>
          <c:showCatName val="0"/>
          <c:showSerName val="0"/>
          <c:showPercent val="0"/>
          <c:showBubbleSize val="0"/>
          <c:showLeaderLines val="0"/>
        </c:dLbls>
      </c:pie3DChart>
      <c:spPr>
        <a:noFill/>
        <a:ln>
          <a:noFill/>
        </a:ln>
        <a:effectLst/>
      </c:spPr>
    </c:plotArea>
    <c:legend>
      <c:legendPos val="r"/>
      <c:layout>
        <c:manualLayout>
          <c:xMode val="edge"/>
          <c:yMode val="edge"/>
          <c:x val="0.7639116985376827"/>
          <c:y val="0.19086035636736903"/>
          <c:w val="0.23390848465370404"/>
          <c:h val="0.6316717721723857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1">
                  <a:lumMod val="7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0.21053</cdr:x>
      <cdr:y>0.86007</cdr:y>
    </cdr:from>
    <cdr:to>
      <cdr:x>0.67183</cdr:x>
      <cdr:y>1</cdr:y>
    </cdr:to>
    <cdr:sp macro="" textlink="">
      <cdr:nvSpPr>
        <cdr:cNvPr id="2" name="TextBox 1"/>
        <cdr:cNvSpPr txBox="1"/>
      </cdr:nvSpPr>
      <cdr:spPr>
        <a:xfrm xmlns:a="http://schemas.openxmlformats.org/drawingml/2006/main">
          <a:off x="1295400" y="3395663"/>
          <a:ext cx="2838450" cy="5524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0.27864</cdr:x>
      <cdr:y>0.83324</cdr:y>
    </cdr:from>
    <cdr:to>
      <cdr:x>0.54025</cdr:x>
      <cdr:y>0.92733</cdr:y>
    </cdr:to>
    <cdr:sp macro="" textlink="">
      <cdr:nvSpPr>
        <cdr:cNvPr id="3" name="TextBox 2"/>
        <cdr:cNvSpPr txBox="1"/>
      </cdr:nvSpPr>
      <cdr:spPr>
        <a:xfrm xmlns:a="http://schemas.openxmlformats.org/drawingml/2006/main">
          <a:off x="1714517" y="3099236"/>
          <a:ext cx="1609725" cy="3499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000" b="1" dirty="0">
              <a:solidFill>
                <a:schemeClr val="accent1">
                  <a:lumMod val="75000"/>
                </a:schemeClr>
              </a:solidFill>
              <a:latin typeface="helvetica" panose="020B0604020202020204" pitchFamily="34" charset="0"/>
              <a:cs typeface="helvetica" panose="020B0604020202020204" pitchFamily="34" charset="0"/>
            </a:rPr>
            <a:t>Total:</a:t>
          </a:r>
          <a:r>
            <a:rPr lang="en-US" sz="2000" b="1" baseline="0" dirty="0">
              <a:solidFill>
                <a:schemeClr val="accent1">
                  <a:lumMod val="75000"/>
                </a:schemeClr>
              </a:solidFill>
              <a:latin typeface="helvetica" panose="020B0604020202020204" pitchFamily="34" charset="0"/>
              <a:cs typeface="helvetica" panose="020B0604020202020204" pitchFamily="34" charset="0"/>
            </a:rPr>
            <a:t> $355 M</a:t>
          </a:r>
          <a:endParaRPr lang="en-US" sz="2000" b="1" dirty="0">
            <a:solidFill>
              <a:schemeClr val="accent1">
                <a:lumMod val="75000"/>
              </a:schemeClr>
            </a:solidFill>
            <a:latin typeface="helvetica" panose="020B0604020202020204" pitchFamily="34" charset="0"/>
            <a:cs typeface="helvetica"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0" tIns="46586" rIns="93170"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0" tIns="46586" rIns="93170" bIns="46586" rtlCol="0"/>
          <a:lstStyle>
            <a:lvl1pPr algn="r">
              <a:defRPr sz="1200"/>
            </a:lvl1pPr>
          </a:lstStyle>
          <a:p>
            <a:fld id="{9CAB13DD-AED2-412D-942B-37F65874F326}" type="datetimeFigureOut">
              <a:rPr lang="en-US" smtClean="0"/>
              <a:t>4/10/2015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0" tIns="46586" rIns="93170" bIns="46586"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0" tIns="46586" rIns="93170"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4820"/>
          </a:xfrm>
          <a:prstGeom prst="rect">
            <a:avLst/>
          </a:prstGeom>
        </p:spPr>
        <p:txBody>
          <a:bodyPr vert="horz" lIns="93170" tIns="46586" rIns="93170"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0" tIns="46586" rIns="93170" bIns="46586" rtlCol="0" anchor="b"/>
          <a:lstStyle>
            <a:lvl1pPr algn="r">
              <a:defRPr sz="1200"/>
            </a:lvl1pPr>
          </a:lstStyle>
          <a:p>
            <a:fld id="{04C8F407-B383-45C4-BCC5-1878C99A7115}" type="slidenum">
              <a:rPr lang="en-US" smtClean="0"/>
              <a:t>‹#›</a:t>
            </a:fld>
            <a:endParaRPr lang="en-US"/>
          </a:p>
        </p:txBody>
      </p:sp>
    </p:spTree>
    <p:extLst>
      <p:ext uri="{BB962C8B-B14F-4D97-AF65-F5344CB8AC3E}">
        <p14:creationId xmlns:p14="http://schemas.microsoft.com/office/powerpoint/2010/main" val="90332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8F407-B383-45C4-BCC5-1878C99A7115}" type="slidenum">
              <a:rPr lang="en-US" smtClean="0"/>
              <a:t>11</a:t>
            </a:fld>
            <a:endParaRPr lang="en-US"/>
          </a:p>
        </p:txBody>
      </p:sp>
    </p:spTree>
    <p:extLst>
      <p:ext uri="{BB962C8B-B14F-4D97-AF65-F5344CB8AC3E}">
        <p14:creationId xmlns:p14="http://schemas.microsoft.com/office/powerpoint/2010/main" val="296411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8F407-B383-45C4-BCC5-1878C99A7115}" type="slidenum">
              <a:rPr lang="en-US" smtClean="0"/>
              <a:t>12</a:t>
            </a:fld>
            <a:endParaRPr lang="en-US"/>
          </a:p>
        </p:txBody>
      </p:sp>
    </p:spTree>
    <p:extLst>
      <p:ext uri="{BB962C8B-B14F-4D97-AF65-F5344CB8AC3E}">
        <p14:creationId xmlns:p14="http://schemas.microsoft.com/office/powerpoint/2010/main" val="213618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8F407-B383-45C4-BCC5-1878C99A7115}" type="slidenum">
              <a:rPr lang="en-US" smtClean="0"/>
              <a:t>13</a:t>
            </a:fld>
            <a:endParaRPr lang="en-US"/>
          </a:p>
        </p:txBody>
      </p:sp>
    </p:spTree>
    <p:extLst>
      <p:ext uri="{BB962C8B-B14F-4D97-AF65-F5344CB8AC3E}">
        <p14:creationId xmlns:p14="http://schemas.microsoft.com/office/powerpoint/2010/main" val="1762176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8F407-B383-45C4-BCC5-1878C99A7115}" type="slidenum">
              <a:rPr lang="en-US" smtClean="0"/>
              <a:t>15</a:t>
            </a:fld>
            <a:endParaRPr lang="en-US"/>
          </a:p>
        </p:txBody>
      </p:sp>
    </p:spTree>
    <p:extLst>
      <p:ext uri="{BB962C8B-B14F-4D97-AF65-F5344CB8AC3E}">
        <p14:creationId xmlns:p14="http://schemas.microsoft.com/office/powerpoint/2010/main" val="2663193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003591"/>
                </a:solidFill>
                <a:latin typeface="helvetica" pitchFamily="34" charset="0"/>
                <a:cs typeface="helvetic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helvetica" pitchFamily="34" charset="0"/>
                <a:cs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3016E2-BD93-4D24-832D-6EDC0DD7F7F4}" type="datetimeFigureOut">
              <a:rPr lang="en-US" smtClean="0"/>
              <a:pPr/>
              <a:t>4/10/2015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A9805-D68E-4BD1-9FFA-63B8BEC1896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A8AAAD-AB3E-421C-BFF7-797698B31DD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10574-B48D-41FF-80AC-1E81291084A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48B454-17A0-4930-B868-C415967EDD3F}" type="datetimeFigureOut">
              <a:rPr lang="en-US" smtClean="0"/>
              <a:pPr/>
              <a:t>4/10/2015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424E7F2-BCCE-4803-A498-A69B0A75FF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4BDA5-81A1-4AF7-83D1-935ABC58C027}" type="datetimeFigureOut">
              <a:rPr lang="en-US" smtClean="0"/>
              <a:pPr/>
              <a:t>4/10/2015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343F-8C7E-4CA8-B588-AE0F1B3BB9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3016E2-BD93-4D24-832D-6EDC0DD7F7F4}" type="datetimeFigureOut">
              <a:rPr lang="en-US" smtClean="0"/>
              <a:pPr/>
              <a:t>4/10/2015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A9805-D68E-4BD1-9FFA-63B8BEC1896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016E2-BD93-4D24-832D-6EDC0DD7F7F4}" type="datetimeFigureOut">
              <a:rPr lang="en-US" smtClean="0"/>
              <a:pPr/>
              <a:t>4/10/2015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A9805-D68E-4BD1-9FFA-63B8BEC1896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359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28ACC7-AB0F-4308-89D7-68FAA779D52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6942B5-CF65-432E-BE52-D806489B045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1B9464-1D00-40E2-ADE0-ABBAEDB2BE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4B4C17-8ACC-4CB9-9FB2-E8C357A40F4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C5F582-5A10-43B7-8056-2D40181E211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jpe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045918carlislePPTtemplate3_10x7_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16E2-BD93-4D24-832D-6EDC0DD7F7F4}" type="datetimeFigureOut">
              <a:rPr lang="en-US" smtClean="0"/>
              <a:pPr/>
              <a:t>4/10/2015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A9805-D68E-4BD1-9FFA-63B8BEC1896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045918carlislePPTtemplate3_10x7_52.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340056" y="27296"/>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3591"/>
                </a:solidFill>
              </a:defRPr>
            </a:lvl1pPr>
          </a:lstStyle>
          <a:p>
            <a:fld id="{3FBFCCE7-43AD-4A70-A811-265BA13423D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txStyles>
    <p:titleStyle>
      <a:lvl1pPr algn="l" defTabSz="914400" rtl="0" eaLnBrk="1" latinLnBrk="0" hangingPunct="1">
        <a:spcBef>
          <a:spcPct val="0"/>
        </a:spcBef>
        <a:buNone/>
        <a:defRPr sz="2800" b="0" kern="1200">
          <a:solidFill>
            <a:schemeClr val="bg1"/>
          </a:solidFill>
          <a:latin typeface="helvetica" pitchFamily="34" charset="0"/>
          <a:ea typeface="+mj-ea"/>
          <a:cs typeface="helvetica"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rgbClr val="003591"/>
          </a:solidFill>
          <a:latin typeface="helvetica" pitchFamily="34" charset="0"/>
          <a:ea typeface="+mn-ea"/>
          <a:cs typeface="helvetica" pitchFamily="34" charset="0"/>
        </a:defRPr>
      </a:lvl1pPr>
      <a:lvl2pPr marL="742950" indent="-285750" algn="l" defTabSz="914400" rtl="0" eaLnBrk="1" latinLnBrk="0" hangingPunct="1">
        <a:spcBef>
          <a:spcPct val="20000"/>
        </a:spcBef>
        <a:buFont typeface="Arial" pitchFamily="34" charset="0"/>
        <a:buChar char="–"/>
        <a:defRPr sz="2400" kern="1200">
          <a:solidFill>
            <a:srgbClr val="003591"/>
          </a:solidFill>
          <a:latin typeface="helvetica" pitchFamily="34" charset="0"/>
          <a:ea typeface="+mn-ea"/>
          <a:cs typeface="helvetica" pitchFamily="34" charset="0"/>
        </a:defRPr>
      </a:lvl2pPr>
      <a:lvl3pPr marL="1143000" indent="-228600" algn="l" defTabSz="914400" rtl="0" eaLnBrk="1" latinLnBrk="0" hangingPunct="1">
        <a:spcBef>
          <a:spcPct val="20000"/>
        </a:spcBef>
        <a:buFont typeface="Arial" pitchFamily="34" charset="0"/>
        <a:buChar char="•"/>
        <a:defRPr sz="2000" kern="1200">
          <a:solidFill>
            <a:srgbClr val="003591"/>
          </a:solidFill>
          <a:latin typeface="helvetica" pitchFamily="34" charset="0"/>
          <a:ea typeface="+mn-ea"/>
          <a:cs typeface="helvetica" pitchFamily="34" charset="0"/>
        </a:defRPr>
      </a:lvl3pPr>
      <a:lvl4pPr marL="1600200" indent="-228600" algn="l" defTabSz="914400" rtl="0" eaLnBrk="1" latinLnBrk="0" hangingPunct="1">
        <a:spcBef>
          <a:spcPct val="20000"/>
        </a:spcBef>
        <a:buFont typeface="Arial" pitchFamily="34" charset="0"/>
        <a:buChar char="–"/>
        <a:defRPr sz="1800" kern="1200">
          <a:solidFill>
            <a:srgbClr val="003591"/>
          </a:solidFill>
          <a:latin typeface="helvetica" pitchFamily="34" charset="0"/>
          <a:ea typeface="+mn-ea"/>
          <a:cs typeface="helvetica" pitchFamily="34" charset="0"/>
        </a:defRPr>
      </a:lvl4pPr>
      <a:lvl5pPr marL="2057400" indent="-228600" algn="l" defTabSz="914400" rtl="0" eaLnBrk="1" latinLnBrk="0" hangingPunct="1">
        <a:spcBef>
          <a:spcPct val="20000"/>
        </a:spcBef>
        <a:buFont typeface="Arial" pitchFamily="34" charset="0"/>
        <a:buChar char="»"/>
        <a:defRPr sz="1800" kern="1200">
          <a:solidFill>
            <a:srgbClr val="003591"/>
          </a:solidFill>
          <a:latin typeface="helvetica" pitchFamily="34" charset="0"/>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microsoft.com/office/2007/relationships/hdphoto" Target="../media/hdphoto10.wdp"/><Relationship Id="rId3" Type="http://schemas.openxmlformats.org/officeDocument/2006/relationships/image" Target="../media/image87.png"/><Relationship Id="rId7" Type="http://schemas.microsoft.com/office/2007/relationships/hdphoto" Target="../media/hdphoto7.wdp"/><Relationship Id="rId12" Type="http://schemas.openxmlformats.org/officeDocument/2006/relationships/image" Target="../media/image9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8.png"/><Relationship Id="rId11" Type="http://schemas.microsoft.com/office/2007/relationships/hdphoto" Target="../media/hdphoto9.wdp"/><Relationship Id="rId5" Type="http://schemas.openxmlformats.org/officeDocument/2006/relationships/image" Target="../media/image3.png"/><Relationship Id="rId10" Type="http://schemas.openxmlformats.org/officeDocument/2006/relationships/image" Target="../media/image90.png"/><Relationship Id="rId4" Type="http://schemas.microsoft.com/office/2007/relationships/hdphoto" Target="../media/hdphoto6.wdp"/><Relationship Id="rId9" Type="http://schemas.microsoft.com/office/2007/relationships/hdphoto" Target="../media/hdphoto8.wdp"/><Relationship Id="rId14" Type="http://schemas.openxmlformats.org/officeDocument/2006/relationships/image" Target="../media/image92.png"/></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png"/><Relationship Id="rId7" Type="http://schemas.openxmlformats.org/officeDocument/2006/relationships/image" Target="../media/image9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6.png"/></Relationships>
</file>

<file path=ppt/slides/_rels/slide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0.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3.png"/><Relationship Id="rId2" Type="http://schemas.openxmlformats.org/officeDocument/2006/relationships/image" Target="../media/image119.png"/><Relationship Id="rId1" Type="http://schemas.openxmlformats.org/officeDocument/2006/relationships/slideLayout" Target="../slideLayouts/slideLayout10.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s>
</file>

<file path=ppt/slides/_rels/slide19.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0.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jpeg"/><Relationship Id="rId1" Type="http://schemas.openxmlformats.org/officeDocument/2006/relationships/slideLayout" Target="../slideLayouts/slideLayout6.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3.png"/><Relationship Id="rId4" Type="http://schemas.openxmlformats.org/officeDocument/2006/relationships/image" Target="../media/image133.png"/><Relationship Id="rId9" Type="http://schemas.openxmlformats.org/officeDocument/2006/relationships/image" Target="../media/image138.jpeg"/></Relationships>
</file>

<file path=ppt/slides/_rels/slide21.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3.png"/><Relationship Id="rId2" Type="http://schemas.openxmlformats.org/officeDocument/2006/relationships/image" Target="../media/image139.png"/><Relationship Id="rId1" Type="http://schemas.openxmlformats.org/officeDocument/2006/relationships/slideLayout" Target="../slideLayouts/slideLayout10.xml"/><Relationship Id="rId6" Type="http://schemas.microsoft.com/office/2007/relationships/hdphoto" Target="../media/hdphoto13.wdp"/><Relationship Id="rId5" Type="http://schemas.openxmlformats.org/officeDocument/2006/relationships/image" Target="../media/image142.png"/><Relationship Id="rId4" Type="http://schemas.openxmlformats.org/officeDocument/2006/relationships/image" Target="../media/image141.gif"/></Relationships>
</file>

<file path=ppt/slides/_rels/slide22.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4.png"/><Relationship Id="rId7" Type="http://schemas.openxmlformats.org/officeDocument/2006/relationships/image" Target="../media/image3.png"/><Relationship Id="rId2" Type="http://schemas.openxmlformats.org/officeDocument/2006/relationships/image" Target="../media/image143.png"/><Relationship Id="rId1" Type="http://schemas.openxmlformats.org/officeDocument/2006/relationships/slideLayout" Target="../slideLayouts/slideLayout10.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3.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image" Target="../media/image149.gif"/><Relationship Id="rId1" Type="http://schemas.openxmlformats.org/officeDocument/2006/relationships/slideLayout" Target="../slideLayouts/slideLayout10.xml"/><Relationship Id="rId6" Type="http://schemas.openxmlformats.org/officeDocument/2006/relationships/image" Target="../media/image153.png"/><Relationship Id="rId11" Type="http://schemas.openxmlformats.org/officeDocument/2006/relationships/image" Target="../media/image157.gif"/><Relationship Id="rId5" Type="http://schemas.openxmlformats.org/officeDocument/2006/relationships/image" Target="../media/image152.png"/><Relationship Id="rId10" Type="http://schemas.openxmlformats.org/officeDocument/2006/relationships/image" Target="../media/image3.png"/><Relationship Id="rId4" Type="http://schemas.openxmlformats.org/officeDocument/2006/relationships/image" Target="../media/image151.png"/><Relationship Id="rId9" Type="http://schemas.openxmlformats.org/officeDocument/2006/relationships/image" Target="../media/image156.jpeg"/></Relationships>
</file>

<file path=ppt/slides/_rels/slide2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25.xml.rels><?xml version="1.0" encoding="UTF-8" standalone="yes"?>
<Relationships xmlns="http://schemas.openxmlformats.org/package/2006/relationships"><Relationship Id="rId2" Type="http://schemas.openxmlformats.org/officeDocument/2006/relationships/hyperlink" Target="http://www.carlislebrake.com/"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wmf"/></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2.wdp"/><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5.wmf"/><Relationship Id="rId5" Type="http://schemas.openxmlformats.org/officeDocument/2006/relationships/image" Target="../media/image28.wmf"/><Relationship Id="rId10" Type="http://schemas.openxmlformats.org/officeDocument/2006/relationships/image" Target="../media/image39.png"/><Relationship Id="rId4" Type="http://schemas.openxmlformats.org/officeDocument/2006/relationships/image" Target="../media/image34.wmf"/><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18" Type="http://schemas.openxmlformats.org/officeDocument/2006/relationships/image" Target="../media/image55.wmf"/><Relationship Id="rId26" Type="http://schemas.openxmlformats.org/officeDocument/2006/relationships/image" Target="../media/image63.jpeg"/><Relationship Id="rId3" Type="http://schemas.openxmlformats.org/officeDocument/2006/relationships/image" Target="../media/image41.png"/><Relationship Id="rId21" Type="http://schemas.openxmlformats.org/officeDocument/2006/relationships/image" Target="../media/image58.jpeg"/><Relationship Id="rId34" Type="http://schemas.openxmlformats.org/officeDocument/2006/relationships/image" Target="../media/image70.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4.gif"/><Relationship Id="rId25" Type="http://schemas.openxmlformats.org/officeDocument/2006/relationships/image" Target="../media/image62.jpeg"/><Relationship Id="rId33" Type="http://schemas.openxmlformats.org/officeDocument/2006/relationships/image" Target="../media/image69.gif"/><Relationship Id="rId2" Type="http://schemas.openxmlformats.org/officeDocument/2006/relationships/image" Target="../media/image40.jpeg"/><Relationship Id="rId16" Type="http://schemas.openxmlformats.org/officeDocument/2006/relationships/image" Target="../media/image53.jpeg"/><Relationship Id="rId20" Type="http://schemas.openxmlformats.org/officeDocument/2006/relationships/image" Target="../media/image57.jpeg"/><Relationship Id="rId29"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1.jpeg"/><Relationship Id="rId32" Type="http://schemas.openxmlformats.org/officeDocument/2006/relationships/hyperlink" Target="http://www.tadano.co.jp/indexe.html" TargetMode="External"/><Relationship Id="rId5" Type="http://schemas.openxmlformats.org/officeDocument/2006/relationships/image" Target="../media/image43.png"/><Relationship Id="rId15" Type="http://schemas.openxmlformats.org/officeDocument/2006/relationships/hyperlink" Target="http://images.google.co.uk/imgres?imgurl=http://www.ngaus.org/NGAUS/files/ccLibraryFiles/Filename/000000003918/AM%20General%20fixed%20logo.jpg&amp;imgrefurl=http://www.ngaus.org/index.asp?bid=209&amp;RootPageID=36&amp;AllowChildPageList=False&amp;ContentName=Page+Content&amp;ccIPage=l6d09a10sP&amp;usg=__UMvUFuV1ShnVKccs15b5daSE-Ms=&amp;h=411&amp;w=1811&amp;sz=37&amp;hl=en&amp;start=1&amp;um=1&amp;tbnid=j-sUghn6XDbfpM:&amp;tbnh=34&amp;tbnw=150&amp;prev=/images?q=am+general+logo&amp;hl=en&amp;um=1" TargetMode="External"/><Relationship Id="rId23" Type="http://schemas.openxmlformats.org/officeDocument/2006/relationships/image" Target="../media/image60.gif"/><Relationship Id="rId28" Type="http://schemas.openxmlformats.org/officeDocument/2006/relationships/image" Target="../media/image65.gif"/><Relationship Id="rId10" Type="http://schemas.openxmlformats.org/officeDocument/2006/relationships/image" Target="../media/image48.png"/><Relationship Id="rId19" Type="http://schemas.openxmlformats.org/officeDocument/2006/relationships/image" Target="../media/image56.jpeg"/><Relationship Id="rId31" Type="http://schemas.openxmlformats.org/officeDocument/2006/relationships/image" Target="../media/image68.pn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gif"/><Relationship Id="rId22" Type="http://schemas.openxmlformats.org/officeDocument/2006/relationships/image" Target="../media/image59.gif"/><Relationship Id="rId27" Type="http://schemas.openxmlformats.org/officeDocument/2006/relationships/image" Target="../media/image64.jpeg"/><Relationship Id="rId30"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5.wdp"/><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73.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pPr algn="r"/>
            <a:r>
              <a:rPr lang="en-US" dirty="0" smtClean="0"/>
              <a:t>CBF Overview</a:t>
            </a:r>
            <a:br>
              <a:rPr lang="en-US" dirty="0" smtClean="0"/>
            </a:br>
            <a:r>
              <a:rPr lang="en-US" dirty="0" smtClean="0"/>
              <a:t>Date</a:t>
            </a:r>
            <a:br>
              <a:rPr lang="en-US" dirty="0" smtClean="0"/>
            </a:br>
            <a:endParaRPr lang="en-US" dirty="0"/>
          </a:p>
        </p:txBody>
      </p:sp>
      <p:sp>
        <p:nvSpPr>
          <p:cNvPr id="7" name="Subtitle 6"/>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743200"/>
            <a:ext cx="2239155" cy="914400"/>
          </a:xfrm>
          <a:prstGeom prst="rect">
            <a:avLst/>
          </a:prstGeom>
        </p:spPr>
      </p:pic>
      <p:sp>
        <p:nvSpPr>
          <p:cNvPr id="2" name="Title 1"/>
          <p:cNvSpPr>
            <a:spLocks noGrp="1"/>
          </p:cNvSpPr>
          <p:nvPr>
            <p:ph type="title"/>
          </p:nvPr>
        </p:nvSpPr>
        <p:spPr/>
        <p:txBody>
          <a:bodyPr>
            <a:normAutofit/>
          </a:bodyPr>
          <a:lstStyle/>
          <a:p>
            <a:pPr algn="l"/>
            <a:r>
              <a:rPr lang="en-US" sz="2800" b="1" dirty="0" smtClean="0">
                <a:solidFill>
                  <a:schemeClr val="bg1"/>
                </a:solidFill>
              </a:rPr>
              <a:t>Brands</a:t>
            </a:r>
            <a:endParaRPr lang="en-US" sz="2800" b="1" dirty="0">
              <a:solidFill>
                <a:schemeClr val="bg1"/>
              </a:solidFill>
            </a:endParaRPr>
          </a:p>
        </p:txBody>
      </p:sp>
      <p:pic>
        <p:nvPicPr>
          <p:cNvPr id="2056"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18979" y="1981200"/>
            <a:ext cx="822960" cy="82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7459" y="1295400"/>
            <a:ext cx="2286000" cy="46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47226" y="1271826"/>
            <a:ext cx="4595004" cy="861774"/>
          </a:xfrm>
          <a:prstGeom prst="rect">
            <a:avLst/>
          </a:prstGeom>
          <a:noFill/>
        </p:spPr>
        <p:txBody>
          <a:bodyPr wrap="square" rtlCol="0">
            <a:spAutoFit/>
          </a:bodyPr>
          <a:lstStyle/>
          <a:p>
            <a:pPr marL="285750" lvl="0" indent="-285750">
              <a:buFont typeface="Wingdings" panose="05000000000000000000" pitchFamily="2" charset="2"/>
              <a:buChar char="§"/>
            </a:pPr>
            <a:r>
              <a:rPr lang="en-US" sz="1600" b="1" dirty="0">
                <a:solidFill>
                  <a:srgbClr val="003591"/>
                </a:solidFill>
                <a:latin typeface="helvetica" panose="020B0604020202020204" pitchFamily="34" charset="0"/>
                <a:cs typeface="helvetica" panose="020B0604020202020204" pitchFamily="34" charset="0"/>
              </a:rPr>
              <a:t>Dry Caliper Brakes (Park </a:t>
            </a:r>
            <a:r>
              <a:rPr lang="en-US" sz="1600" b="1" dirty="0" smtClean="0">
                <a:solidFill>
                  <a:srgbClr val="003591"/>
                </a:solidFill>
                <a:latin typeface="helvetica" panose="020B0604020202020204" pitchFamily="34" charset="0"/>
                <a:cs typeface="helvetica" panose="020B0604020202020204" pitchFamily="34" charset="0"/>
              </a:rPr>
              <a:t>and </a:t>
            </a:r>
            <a:r>
              <a:rPr lang="en-US" sz="1600" b="1" dirty="0">
                <a:solidFill>
                  <a:srgbClr val="003591"/>
                </a:solidFill>
                <a:latin typeface="helvetica" panose="020B0604020202020204" pitchFamily="34" charset="0"/>
                <a:cs typeface="helvetica" panose="020B0604020202020204" pitchFamily="34" charset="0"/>
              </a:rPr>
              <a:t>Service), Hydraulic Actuation, and Disc Brake Pads</a:t>
            </a:r>
            <a:endParaRPr lang="en-US" sz="1600" dirty="0">
              <a:solidFill>
                <a:srgbClr val="003591"/>
              </a:solidFill>
              <a:latin typeface="helvetica" panose="020B0604020202020204" pitchFamily="34" charset="0"/>
              <a:cs typeface="helvetica" panose="020B0604020202020204" pitchFamily="34" charset="0"/>
            </a:endParaRPr>
          </a:p>
          <a:p>
            <a:pPr marL="285750" indent="-285750">
              <a:buFont typeface="Wingdings" panose="05000000000000000000" pitchFamily="2" charset="2"/>
              <a:buChar char="§"/>
            </a:pPr>
            <a:endParaRPr lang="en-US" dirty="0">
              <a:solidFill>
                <a:srgbClr val="003591"/>
              </a:solidFill>
              <a:latin typeface="helvetica" panose="020B0604020202020204" pitchFamily="34" charset="0"/>
              <a:cs typeface="helvetica" panose="020B0604020202020204" pitchFamily="34" charset="0"/>
            </a:endParaRPr>
          </a:p>
        </p:txBody>
      </p:sp>
      <p:sp>
        <p:nvSpPr>
          <p:cNvPr id="6" name="TextBox 5"/>
          <p:cNvSpPr txBox="1"/>
          <p:nvPr/>
        </p:nvSpPr>
        <p:spPr>
          <a:xfrm>
            <a:off x="4061604" y="1982986"/>
            <a:ext cx="4572000" cy="1107996"/>
          </a:xfrm>
          <a:prstGeom prst="rect">
            <a:avLst/>
          </a:prstGeom>
          <a:noFill/>
        </p:spPr>
        <p:txBody>
          <a:bodyPr wrap="square" rtlCol="0">
            <a:spAutoFit/>
          </a:bodyPr>
          <a:lstStyle/>
          <a:p>
            <a:pPr marL="285750" lvl="0" indent="-285750">
              <a:buFont typeface="Wingdings" panose="05000000000000000000" pitchFamily="2" charset="2"/>
              <a:buChar char="§"/>
            </a:pPr>
            <a:r>
              <a:rPr lang="en-US" sz="1600" b="1" dirty="0">
                <a:solidFill>
                  <a:srgbClr val="003591"/>
                </a:solidFill>
                <a:latin typeface="helvetica" panose="020B0604020202020204" pitchFamily="34" charset="0"/>
                <a:cs typeface="helvetica" panose="020B0604020202020204" pitchFamily="34" charset="0"/>
              </a:rPr>
              <a:t>Dry Caliper Brakes (Park </a:t>
            </a:r>
            <a:r>
              <a:rPr lang="en-US" sz="1600" b="1" dirty="0" smtClean="0">
                <a:solidFill>
                  <a:srgbClr val="003591"/>
                </a:solidFill>
                <a:latin typeface="helvetica" panose="020B0604020202020204" pitchFamily="34" charset="0"/>
                <a:cs typeface="helvetica" panose="020B0604020202020204" pitchFamily="34" charset="0"/>
              </a:rPr>
              <a:t>and </a:t>
            </a:r>
            <a:r>
              <a:rPr lang="en-US" sz="1600" b="1" dirty="0">
                <a:solidFill>
                  <a:srgbClr val="003591"/>
                </a:solidFill>
                <a:latin typeface="helvetica" panose="020B0604020202020204" pitchFamily="34" charset="0"/>
                <a:cs typeface="helvetica" panose="020B0604020202020204" pitchFamily="34" charset="0"/>
              </a:rPr>
              <a:t>Service), Hydraulic Actuation, Disc Brake Pads, and Wet Friction</a:t>
            </a:r>
            <a:endParaRPr lang="en-US" sz="1600" dirty="0">
              <a:solidFill>
                <a:srgbClr val="003591"/>
              </a:solidFill>
              <a:latin typeface="helvetica" panose="020B0604020202020204" pitchFamily="34" charset="0"/>
              <a:cs typeface="helvetica" panose="020B0604020202020204" pitchFamily="34" charset="0"/>
            </a:endParaRPr>
          </a:p>
          <a:p>
            <a:pPr marL="285750" indent="-285750">
              <a:buFont typeface="Wingdings" panose="05000000000000000000" pitchFamily="2" charset="2"/>
              <a:buChar char="§"/>
            </a:pPr>
            <a:endParaRPr lang="en-US" dirty="0">
              <a:solidFill>
                <a:srgbClr val="003591"/>
              </a:solidFill>
              <a:latin typeface="helvetica" panose="020B0604020202020204" pitchFamily="34" charset="0"/>
              <a:cs typeface="helvetica" panose="020B0604020202020204" pitchFamily="34" charset="0"/>
            </a:endParaRPr>
          </a:p>
        </p:txBody>
      </p:sp>
      <p:sp>
        <p:nvSpPr>
          <p:cNvPr id="7" name="TextBox 6"/>
          <p:cNvSpPr txBox="1"/>
          <p:nvPr/>
        </p:nvSpPr>
        <p:spPr>
          <a:xfrm>
            <a:off x="4038600" y="2971800"/>
            <a:ext cx="4876800" cy="861774"/>
          </a:xfrm>
          <a:prstGeom prst="rect">
            <a:avLst/>
          </a:prstGeom>
          <a:noFill/>
        </p:spPr>
        <p:txBody>
          <a:bodyPr wrap="square" rtlCol="0">
            <a:spAutoFit/>
          </a:bodyPr>
          <a:lstStyle/>
          <a:p>
            <a:pPr marL="285750" lvl="0" indent="-285750">
              <a:buFont typeface="Wingdings" panose="05000000000000000000" pitchFamily="2" charset="2"/>
              <a:buChar char="§"/>
            </a:pPr>
            <a:r>
              <a:rPr lang="en-US" sz="1600" b="1" dirty="0">
                <a:solidFill>
                  <a:srgbClr val="003591"/>
                </a:solidFill>
                <a:latin typeface="helvetica" panose="020B0604020202020204" pitchFamily="34" charset="0"/>
                <a:cs typeface="helvetica" panose="020B0604020202020204" pitchFamily="34" charset="0"/>
              </a:rPr>
              <a:t>Disc Brake Pads, Disc Brake Rotors, Clutch Discs</a:t>
            </a:r>
            <a:endParaRPr lang="en-US" sz="1600" dirty="0">
              <a:solidFill>
                <a:srgbClr val="003591"/>
              </a:solidFill>
              <a:latin typeface="helvetica" panose="020B0604020202020204" pitchFamily="34" charset="0"/>
              <a:cs typeface="helvetica" panose="020B0604020202020204" pitchFamily="34" charset="0"/>
            </a:endParaRPr>
          </a:p>
          <a:p>
            <a:pPr marL="285750" indent="-285750">
              <a:buFont typeface="Wingdings" panose="05000000000000000000" pitchFamily="2" charset="2"/>
              <a:buChar char="§"/>
            </a:pPr>
            <a:endParaRPr lang="en-US" dirty="0">
              <a:solidFill>
                <a:srgbClr val="003591"/>
              </a:solidFill>
              <a:latin typeface="helvetica" panose="020B0604020202020204" pitchFamily="34" charset="0"/>
              <a:cs typeface="helvetica" panose="020B0604020202020204" pitchFamily="34" charset="0"/>
            </a:endParaRPr>
          </a:p>
        </p:txBody>
      </p:sp>
      <p:sp>
        <p:nvSpPr>
          <p:cNvPr id="8" name="TextBox 7"/>
          <p:cNvSpPr txBox="1"/>
          <p:nvPr/>
        </p:nvSpPr>
        <p:spPr>
          <a:xfrm>
            <a:off x="4050102" y="3733800"/>
            <a:ext cx="4595004" cy="584775"/>
          </a:xfrm>
          <a:prstGeom prst="rect">
            <a:avLst/>
          </a:prstGeom>
          <a:noFill/>
        </p:spPr>
        <p:txBody>
          <a:bodyPr wrap="square" rtlCol="0">
            <a:spAutoFit/>
          </a:bodyPr>
          <a:lstStyle/>
          <a:p>
            <a:pPr marL="285750" lvl="0" indent="-285750">
              <a:buFont typeface="Wingdings" panose="05000000000000000000" pitchFamily="2" charset="2"/>
              <a:buChar char="§"/>
            </a:pPr>
            <a:r>
              <a:rPr lang="en-US" sz="1600" b="1" dirty="0">
                <a:solidFill>
                  <a:srgbClr val="003591"/>
                </a:solidFill>
                <a:latin typeface="helvetica" panose="020B0604020202020204" pitchFamily="34" charset="0"/>
                <a:cs typeface="helvetica" panose="020B0604020202020204" pitchFamily="34" charset="0"/>
              </a:rPr>
              <a:t>Friction Materials for Clutch, Dry </a:t>
            </a:r>
            <a:r>
              <a:rPr lang="en-US" sz="1600" b="1" dirty="0" smtClean="0">
                <a:solidFill>
                  <a:srgbClr val="003591"/>
                </a:solidFill>
                <a:latin typeface="helvetica" panose="020B0604020202020204" pitchFamily="34" charset="0"/>
                <a:cs typeface="helvetica" panose="020B0604020202020204" pitchFamily="34" charset="0"/>
              </a:rPr>
              <a:t>and </a:t>
            </a:r>
            <a:r>
              <a:rPr lang="en-US" sz="1600" b="1" dirty="0">
                <a:solidFill>
                  <a:srgbClr val="003591"/>
                </a:solidFill>
                <a:latin typeface="helvetica" panose="020B0604020202020204" pitchFamily="34" charset="0"/>
                <a:cs typeface="helvetica" panose="020B0604020202020204" pitchFamily="34" charset="0"/>
              </a:rPr>
              <a:t>Wet Brake, and Transmission</a:t>
            </a:r>
            <a:endParaRPr lang="en-US" sz="1600" dirty="0">
              <a:solidFill>
                <a:srgbClr val="003591"/>
              </a:solidFill>
              <a:latin typeface="helvetica" panose="020B0604020202020204" pitchFamily="34" charset="0"/>
              <a:cs typeface="helvetica" panose="020B0604020202020204" pitchFamily="34" charset="0"/>
            </a:endParaRPr>
          </a:p>
        </p:txBody>
      </p:sp>
      <p:pic>
        <p:nvPicPr>
          <p:cNvPr id="3" name="Picture 2" descr="C:\Users\MAstman.WFP\Desktop\Marketing Images\Logos\VT by CBF (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7221" y="4572000"/>
            <a:ext cx="2208379" cy="6400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61604" y="4426803"/>
            <a:ext cx="4572000" cy="830997"/>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smtClean="0">
                <a:solidFill>
                  <a:srgbClr val="003591"/>
                </a:solidFill>
                <a:latin typeface="helvetica" panose="020B0604020202020204" pitchFamily="34" charset="0"/>
                <a:cs typeface="helvetica" panose="020B0604020202020204" pitchFamily="34" charset="0"/>
              </a:rPr>
              <a:t>On-Highway &amp; Off-Highway Disc Brake Pads, Transmission, Clutch, Wet Brake and Industrial and Specialty </a:t>
            </a:r>
            <a:endParaRPr lang="en-US" sz="1600" b="1" dirty="0">
              <a:solidFill>
                <a:srgbClr val="003591"/>
              </a:solidFill>
              <a:latin typeface="helvetica" panose="020B0604020202020204" pitchFamily="34" charset="0"/>
              <a:cs typeface="helvetica" panose="020B0604020202020204" pitchFamily="34" charset="0"/>
            </a:endParaRPr>
          </a:p>
        </p:txBody>
      </p:sp>
      <p:pic>
        <p:nvPicPr>
          <p:cNvPr id="15" name="Picture 2" descr="C:\Users\MAstman.WFP\Desktop\Marketing Images\Logos\CCG log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8200" y="5662642"/>
            <a:ext cx="1828800" cy="6619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038600" y="5281374"/>
            <a:ext cx="4876800" cy="1600438"/>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smtClean="0">
                <a:solidFill>
                  <a:srgbClr val="003591"/>
                </a:solidFill>
                <a:latin typeface="helvetica" panose="020B0604020202020204" pitchFamily="34" charset="0"/>
                <a:cs typeface="helvetica" panose="020B0604020202020204" pitchFamily="34" charset="0"/>
              </a:rPr>
              <a:t>Composite materials for Powdered Metal </a:t>
            </a:r>
            <a:r>
              <a:rPr lang="en-US" sz="1600" b="1" dirty="0">
                <a:solidFill>
                  <a:srgbClr val="003591"/>
                </a:solidFill>
                <a:latin typeface="helvetica" panose="020B0604020202020204" pitchFamily="34" charset="0"/>
                <a:cs typeface="helvetica" panose="020B0604020202020204" pitchFamily="34" charset="0"/>
              </a:rPr>
              <a:t>and Metal Injection </a:t>
            </a:r>
            <a:r>
              <a:rPr lang="en-US" sz="1600" b="1" dirty="0" smtClean="0">
                <a:solidFill>
                  <a:srgbClr val="003591"/>
                </a:solidFill>
                <a:latin typeface="helvetica" panose="020B0604020202020204" pitchFamily="34" charset="0"/>
                <a:cs typeface="helvetica" panose="020B0604020202020204" pitchFamily="34" charset="0"/>
              </a:rPr>
              <a:t>Molding Sintering Trays, Atmosphere </a:t>
            </a:r>
            <a:r>
              <a:rPr lang="en-US" sz="1600" b="1" dirty="0">
                <a:solidFill>
                  <a:srgbClr val="003591"/>
                </a:solidFill>
                <a:latin typeface="helvetica" panose="020B0604020202020204" pitchFamily="34" charset="0"/>
                <a:cs typeface="helvetica" panose="020B0604020202020204" pitchFamily="34" charset="0"/>
              </a:rPr>
              <a:t>and Vacuum </a:t>
            </a:r>
            <a:r>
              <a:rPr lang="en-US" sz="1600" b="1" dirty="0" smtClean="0">
                <a:solidFill>
                  <a:srgbClr val="003591"/>
                </a:solidFill>
                <a:latin typeface="helvetica" panose="020B0604020202020204" pitchFamily="34" charset="0"/>
                <a:cs typeface="helvetica" panose="020B0604020202020204" pitchFamily="34" charset="0"/>
              </a:rPr>
              <a:t>Furnaces, High-Temp Fasteners, Racing Brakes, Racing Clutches and Energy </a:t>
            </a:r>
            <a:r>
              <a:rPr lang="en-US" sz="1600" b="1" dirty="0">
                <a:solidFill>
                  <a:srgbClr val="003591"/>
                </a:solidFill>
                <a:latin typeface="helvetica" panose="020B0604020202020204" pitchFamily="34" charset="0"/>
                <a:cs typeface="helvetica" panose="020B0604020202020204" pitchFamily="34" charset="0"/>
              </a:rPr>
              <a:t>Production </a:t>
            </a:r>
          </a:p>
          <a:p>
            <a:pPr marL="285750" indent="-285750">
              <a:buFont typeface="Wingdings" panose="05000000000000000000" pitchFamily="2" charset="2"/>
              <a:buChar char="§"/>
            </a:pPr>
            <a:endParaRPr lang="en-US" dirty="0">
              <a:solidFill>
                <a:srgbClr val="003591"/>
              </a:solidFill>
              <a:latin typeface="helvetica" panose="020B0604020202020204" pitchFamily="34" charset="0"/>
              <a:cs typeface="helvetica" panose="020B0604020202020204" pitchFamily="34" charset="0"/>
            </a:endParaRPr>
          </a:p>
        </p:txBody>
      </p:sp>
      <p:pic>
        <p:nvPicPr>
          <p:cNvPr id="20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6800" y="3505200"/>
            <a:ext cx="1371600" cy="84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5495" y="1873529"/>
            <a:ext cx="8583705" cy="3612871"/>
            <a:chOff x="255495" y="1643099"/>
            <a:chExt cx="8583705" cy="3612871"/>
          </a:xfrm>
        </p:grpSpPr>
        <p:sp>
          <p:nvSpPr>
            <p:cNvPr id="3" name="Freeform 2"/>
            <p:cNvSpPr/>
            <p:nvPr/>
          </p:nvSpPr>
          <p:spPr>
            <a:xfrm>
              <a:off x="3276598" y="1643105"/>
              <a:ext cx="3009483" cy="1805689"/>
            </a:xfrm>
            <a:custGeom>
              <a:avLst/>
              <a:gdLst>
                <a:gd name="connsiteX0" fmla="*/ 0 w 3009483"/>
                <a:gd name="connsiteY0" fmla="*/ 1805689 h 1805689"/>
                <a:gd name="connsiteX1" fmla="*/ 451422 w 3009483"/>
                <a:gd name="connsiteY1" fmla="*/ 0 h 1805689"/>
                <a:gd name="connsiteX2" fmla="*/ 3009483 w 3009483"/>
                <a:gd name="connsiteY2" fmla="*/ 0 h 1805689"/>
                <a:gd name="connsiteX3" fmla="*/ 2558061 w 3009483"/>
                <a:gd name="connsiteY3" fmla="*/ 1805689 h 1805689"/>
                <a:gd name="connsiteX4" fmla="*/ 0 w 3009483"/>
                <a:gd name="connsiteY4" fmla="*/ 1805689 h 180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83" h="1805689">
                  <a:moveTo>
                    <a:pt x="0" y="1805689"/>
                  </a:moveTo>
                  <a:lnTo>
                    <a:pt x="451422" y="0"/>
                  </a:lnTo>
                  <a:lnTo>
                    <a:pt x="3009483" y="0"/>
                  </a:lnTo>
                  <a:lnTo>
                    <a:pt x="2558061" y="1805689"/>
                  </a:lnTo>
                  <a:lnTo>
                    <a:pt x="0" y="1805689"/>
                  </a:lnTo>
                  <a:close/>
                </a:path>
              </a:pathLst>
            </a:custGeom>
            <a:solidFill>
              <a:schemeClr val="accent2">
                <a:hueOff val="0"/>
                <a:satOff val="0"/>
                <a:lumOff val="0"/>
                <a:alpha val="81000"/>
              </a:schemeClr>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492223" tIns="316670" rIns="492223" bIns="31667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ADVANCED ENGINEERING </a:t>
              </a:r>
            </a:p>
            <a:p>
              <a:pPr lvl="0" algn="ctr" defTabSz="622300">
                <a:lnSpc>
                  <a:spcPct val="90000"/>
                </a:lnSpc>
                <a:spcBef>
                  <a:spcPct val="0"/>
                </a:spcBef>
                <a:spcAft>
                  <a:spcPct val="35000"/>
                </a:spcAft>
              </a:pPr>
              <a:r>
                <a:rPr lang="en-US" sz="1200" kern="1200" dirty="0" smtClean="0">
                  <a:latin typeface="helvetica" panose="020B0604020202020204" pitchFamily="34" charset="0"/>
                  <a:cs typeface="helvetica" panose="020B0604020202020204" pitchFamily="34" charset="0"/>
                </a:rPr>
                <a:t>Advanced Application Knowledge, Innovative Products &amp; Technologies</a:t>
              </a:r>
              <a:endParaRPr lang="en-US" sz="1200" kern="1200" dirty="0">
                <a:latin typeface="helvetica" panose="020B0604020202020204" pitchFamily="34" charset="0"/>
                <a:cs typeface="helvetica" panose="020B0604020202020204" pitchFamily="34" charset="0"/>
              </a:endParaRPr>
            </a:p>
          </p:txBody>
        </p:sp>
        <p:sp>
          <p:nvSpPr>
            <p:cNvPr id="4" name="Freeform 3"/>
            <p:cNvSpPr/>
            <p:nvPr/>
          </p:nvSpPr>
          <p:spPr>
            <a:xfrm>
              <a:off x="712695" y="1643105"/>
              <a:ext cx="3009483" cy="1805689"/>
            </a:xfrm>
            <a:custGeom>
              <a:avLst/>
              <a:gdLst>
                <a:gd name="connsiteX0" fmla="*/ 0 w 3009483"/>
                <a:gd name="connsiteY0" fmla="*/ 1805689 h 1805689"/>
                <a:gd name="connsiteX1" fmla="*/ 451422 w 3009483"/>
                <a:gd name="connsiteY1" fmla="*/ 0 h 1805689"/>
                <a:gd name="connsiteX2" fmla="*/ 3009483 w 3009483"/>
                <a:gd name="connsiteY2" fmla="*/ 0 h 1805689"/>
                <a:gd name="connsiteX3" fmla="*/ 2558061 w 3009483"/>
                <a:gd name="connsiteY3" fmla="*/ 1805689 h 1805689"/>
                <a:gd name="connsiteX4" fmla="*/ 0 w 3009483"/>
                <a:gd name="connsiteY4" fmla="*/ 1805689 h 180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83" h="1805689">
                  <a:moveTo>
                    <a:pt x="0" y="1805689"/>
                  </a:moveTo>
                  <a:lnTo>
                    <a:pt x="451422" y="0"/>
                  </a:lnTo>
                  <a:lnTo>
                    <a:pt x="3009483" y="0"/>
                  </a:lnTo>
                  <a:lnTo>
                    <a:pt x="2558061" y="1805689"/>
                  </a:lnTo>
                  <a:lnTo>
                    <a:pt x="0" y="1805689"/>
                  </a:lnTo>
                  <a:close/>
                </a:path>
              </a:pathLst>
            </a:custGeom>
            <a:solidFill>
              <a:schemeClr val="accent3">
                <a:hueOff val="0"/>
                <a:satOff val="0"/>
                <a:lumOff val="0"/>
                <a:alpha val="83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spcFirstLastPara="0" vert="horz" wrap="square" lIns="492223" tIns="316670" rIns="492223" bIns="31667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FULL SYSTEM SOLUTIONS</a:t>
              </a:r>
            </a:p>
            <a:p>
              <a:pPr lvl="0" algn="ctr" defTabSz="622300">
                <a:lnSpc>
                  <a:spcPct val="90000"/>
                </a:lnSpc>
                <a:spcBef>
                  <a:spcPct val="0"/>
                </a:spcBef>
                <a:spcAft>
                  <a:spcPct val="35000"/>
                </a:spcAft>
              </a:pPr>
              <a:r>
                <a:rPr lang="en-US" sz="1200" kern="1200" dirty="0" smtClean="0">
                  <a:latin typeface="helvetica" panose="020B0604020202020204" pitchFamily="34" charset="0"/>
                  <a:cs typeface="helvetica" panose="020B0604020202020204" pitchFamily="34" charset="0"/>
                </a:rPr>
                <a:t>From the Pedal to the Wheel</a:t>
              </a:r>
              <a:endParaRPr lang="en-US" sz="1200" kern="1200" dirty="0">
                <a:latin typeface="helvetica" panose="020B0604020202020204" pitchFamily="34" charset="0"/>
                <a:cs typeface="helvetica" panose="020B0604020202020204" pitchFamily="34" charset="0"/>
              </a:endParaRPr>
            </a:p>
          </p:txBody>
        </p:sp>
        <p:sp>
          <p:nvSpPr>
            <p:cNvPr id="5" name="Freeform 4"/>
            <p:cNvSpPr/>
            <p:nvPr/>
          </p:nvSpPr>
          <p:spPr>
            <a:xfrm>
              <a:off x="5829717" y="1643099"/>
              <a:ext cx="3009483" cy="1805689"/>
            </a:xfrm>
            <a:custGeom>
              <a:avLst/>
              <a:gdLst>
                <a:gd name="connsiteX0" fmla="*/ 0 w 3009483"/>
                <a:gd name="connsiteY0" fmla="*/ 1805689 h 1805689"/>
                <a:gd name="connsiteX1" fmla="*/ 451422 w 3009483"/>
                <a:gd name="connsiteY1" fmla="*/ 0 h 1805689"/>
                <a:gd name="connsiteX2" fmla="*/ 3009483 w 3009483"/>
                <a:gd name="connsiteY2" fmla="*/ 0 h 1805689"/>
                <a:gd name="connsiteX3" fmla="*/ 2558061 w 3009483"/>
                <a:gd name="connsiteY3" fmla="*/ 1805689 h 1805689"/>
                <a:gd name="connsiteX4" fmla="*/ 0 w 3009483"/>
                <a:gd name="connsiteY4" fmla="*/ 1805689 h 180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83" h="1805689">
                  <a:moveTo>
                    <a:pt x="0" y="1805689"/>
                  </a:moveTo>
                  <a:lnTo>
                    <a:pt x="451422" y="0"/>
                  </a:lnTo>
                  <a:lnTo>
                    <a:pt x="3009483" y="0"/>
                  </a:lnTo>
                  <a:lnTo>
                    <a:pt x="2558061" y="1805689"/>
                  </a:lnTo>
                  <a:lnTo>
                    <a:pt x="0" y="1805689"/>
                  </a:lnTo>
                  <a:close/>
                </a:path>
              </a:pathLst>
            </a:custGeom>
            <a:solidFill>
              <a:schemeClr val="accent4">
                <a:hueOff val="0"/>
                <a:satOff val="0"/>
                <a:lumOff val="0"/>
                <a:alpha val="66000"/>
              </a:schemeClr>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spcFirstLastPara="0" vert="horz" wrap="square" lIns="492223" tIns="316670" rIns="492223" bIns="31667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EXPERIENCE</a:t>
              </a:r>
              <a:r>
                <a:rPr lang="en-US" sz="1500" kern="1200" dirty="0" smtClean="0">
                  <a:latin typeface="helvetica" panose="020B0604020202020204" pitchFamily="34" charset="0"/>
                  <a:cs typeface="helvetica" panose="020B0604020202020204" pitchFamily="34" charset="0"/>
                </a:rPr>
                <a:t> </a:t>
              </a:r>
            </a:p>
            <a:p>
              <a:pPr lvl="0" algn="ctr" defTabSz="622300">
                <a:lnSpc>
                  <a:spcPct val="90000"/>
                </a:lnSpc>
                <a:spcBef>
                  <a:spcPct val="0"/>
                </a:spcBef>
                <a:spcAft>
                  <a:spcPct val="35000"/>
                </a:spcAft>
              </a:pPr>
              <a:r>
                <a:rPr lang="en-US" sz="1200" kern="1200" dirty="0" smtClean="0">
                  <a:latin typeface="helvetica" panose="020B0604020202020204" pitchFamily="34" charset="0"/>
                  <a:cs typeface="helvetica" panose="020B0604020202020204" pitchFamily="34" charset="0"/>
                </a:rPr>
                <a:t>Reliable Supplier to World-class OEMs for Over 85 Years</a:t>
              </a:r>
              <a:endParaRPr lang="en-US" sz="1200" kern="1200" dirty="0">
                <a:latin typeface="helvetica" panose="020B0604020202020204" pitchFamily="34" charset="0"/>
                <a:cs typeface="helvetica" panose="020B0604020202020204" pitchFamily="34" charset="0"/>
              </a:endParaRPr>
            </a:p>
          </p:txBody>
        </p:sp>
        <p:sp>
          <p:nvSpPr>
            <p:cNvPr id="6" name="Freeform 5"/>
            <p:cNvSpPr/>
            <p:nvPr/>
          </p:nvSpPr>
          <p:spPr>
            <a:xfrm>
              <a:off x="255495" y="3446685"/>
              <a:ext cx="3009483" cy="1805689"/>
            </a:xfrm>
            <a:custGeom>
              <a:avLst/>
              <a:gdLst>
                <a:gd name="connsiteX0" fmla="*/ 0 w 3009483"/>
                <a:gd name="connsiteY0" fmla="*/ 1805689 h 1805689"/>
                <a:gd name="connsiteX1" fmla="*/ 451422 w 3009483"/>
                <a:gd name="connsiteY1" fmla="*/ 0 h 1805689"/>
                <a:gd name="connsiteX2" fmla="*/ 3009483 w 3009483"/>
                <a:gd name="connsiteY2" fmla="*/ 0 h 1805689"/>
                <a:gd name="connsiteX3" fmla="*/ 2558061 w 3009483"/>
                <a:gd name="connsiteY3" fmla="*/ 1805689 h 1805689"/>
                <a:gd name="connsiteX4" fmla="*/ 0 w 3009483"/>
                <a:gd name="connsiteY4" fmla="*/ 1805689 h 180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83" h="1805689">
                  <a:moveTo>
                    <a:pt x="0" y="1805689"/>
                  </a:moveTo>
                  <a:lnTo>
                    <a:pt x="451422" y="0"/>
                  </a:lnTo>
                  <a:lnTo>
                    <a:pt x="3009483" y="0"/>
                  </a:lnTo>
                  <a:lnTo>
                    <a:pt x="2558061" y="1805689"/>
                  </a:lnTo>
                  <a:lnTo>
                    <a:pt x="0" y="1805689"/>
                  </a:lnTo>
                  <a:close/>
                </a:path>
              </a:pathLst>
            </a:custGeom>
            <a:solidFill>
              <a:schemeClr val="accent3">
                <a:alpha val="83000"/>
              </a:schemeClr>
            </a:solid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txBody>
            <a:bodyPr spcFirstLastPara="0" vert="horz" wrap="square" lIns="492223" tIns="316670" rIns="492223" bIns="31667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GLOBAL CAPABILITIES</a:t>
              </a:r>
            </a:p>
            <a:p>
              <a:pPr lvl="0" algn="ctr" defTabSz="622300">
                <a:lnSpc>
                  <a:spcPct val="90000"/>
                </a:lnSpc>
                <a:spcBef>
                  <a:spcPct val="0"/>
                </a:spcBef>
                <a:spcAft>
                  <a:spcPct val="35000"/>
                </a:spcAft>
              </a:pPr>
              <a:r>
                <a:rPr lang="en-US" sz="1200" kern="1200" dirty="0" smtClean="0">
                  <a:latin typeface="helvetica" panose="020B0604020202020204" pitchFamily="34" charset="0"/>
                  <a:cs typeface="helvetica" panose="020B0604020202020204" pitchFamily="34" charset="0"/>
                </a:rPr>
                <a:t>Engineering, Manufacturing &amp; Sales Support in Asia, the Americas &amp; EMEA </a:t>
              </a:r>
              <a:endParaRPr lang="en-US" sz="1200" kern="1200" dirty="0">
                <a:latin typeface="helvetica" panose="020B0604020202020204" pitchFamily="34" charset="0"/>
                <a:cs typeface="helvetica" panose="020B0604020202020204" pitchFamily="34" charset="0"/>
              </a:endParaRPr>
            </a:p>
          </p:txBody>
        </p:sp>
        <p:sp>
          <p:nvSpPr>
            <p:cNvPr id="7" name="Freeform 6"/>
            <p:cNvSpPr/>
            <p:nvPr/>
          </p:nvSpPr>
          <p:spPr>
            <a:xfrm>
              <a:off x="5381482" y="3450281"/>
              <a:ext cx="3009483" cy="1805689"/>
            </a:xfrm>
            <a:custGeom>
              <a:avLst/>
              <a:gdLst>
                <a:gd name="connsiteX0" fmla="*/ 0 w 3009483"/>
                <a:gd name="connsiteY0" fmla="*/ 1805689 h 1805689"/>
                <a:gd name="connsiteX1" fmla="*/ 451422 w 3009483"/>
                <a:gd name="connsiteY1" fmla="*/ 0 h 1805689"/>
                <a:gd name="connsiteX2" fmla="*/ 3009483 w 3009483"/>
                <a:gd name="connsiteY2" fmla="*/ 0 h 1805689"/>
                <a:gd name="connsiteX3" fmla="*/ 2558061 w 3009483"/>
                <a:gd name="connsiteY3" fmla="*/ 1805689 h 1805689"/>
                <a:gd name="connsiteX4" fmla="*/ 0 w 3009483"/>
                <a:gd name="connsiteY4" fmla="*/ 1805689 h 180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83" h="1805689">
                  <a:moveTo>
                    <a:pt x="0" y="1805689"/>
                  </a:moveTo>
                  <a:lnTo>
                    <a:pt x="451422" y="0"/>
                  </a:lnTo>
                  <a:lnTo>
                    <a:pt x="3009483" y="0"/>
                  </a:lnTo>
                  <a:lnTo>
                    <a:pt x="2558061" y="1805689"/>
                  </a:lnTo>
                  <a:lnTo>
                    <a:pt x="0" y="1805689"/>
                  </a:lnTo>
                  <a:close/>
                </a:path>
              </a:pathLst>
            </a:custGeom>
            <a:solidFill>
              <a:schemeClr val="accent4">
                <a:alpha val="66000"/>
              </a:schemeClr>
            </a:solidFill>
          </p:spPr>
          <p:style>
            <a:lnRef idx="3">
              <a:schemeClr val="lt1">
                <a:hueOff val="0"/>
                <a:satOff val="0"/>
                <a:lumOff val="0"/>
                <a:alphaOff val="0"/>
              </a:schemeClr>
            </a:lnRef>
            <a:fillRef idx="1">
              <a:scrgbClr r="0" g="0" b="0"/>
            </a:fillRef>
            <a:effectRef idx="1">
              <a:schemeClr val="accent6">
                <a:hueOff val="0"/>
                <a:satOff val="0"/>
                <a:lumOff val="0"/>
                <a:alphaOff val="0"/>
              </a:schemeClr>
            </a:effectRef>
            <a:fontRef idx="minor">
              <a:schemeClr val="lt1"/>
            </a:fontRef>
          </p:style>
          <p:txBody>
            <a:bodyPr spcFirstLastPara="0" vert="horz" wrap="square" lIns="492223" tIns="316670" rIns="492223" bIns="31667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CUSTOMER CENTRIC</a:t>
              </a:r>
            </a:p>
            <a:p>
              <a:pPr lvl="0" algn="ctr" defTabSz="622300">
                <a:lnSpc>
                  <a:spcPct val="90000"/>
                </a:lnSpc>
                <a:spcBef>
                  <a:spcPct val="0"/>
                </a:spcBef>
                <a:spcAft>
                  <a:spcPct val="35000"/>
                </a:spcAft>
              </a:pPr>
              <a:r>
                <a:rPr lang="en-US" sz="1200" kern="1200" dirty="0" smtClean="0">
                  <a:latin typeface="helvetica" panose="020B0604020202020204" pitchFamily="34" charset="0"/>
                  <a:cs typeface="helvetica" panose="020B0604020202020204" pitchFamily="34" charset="0"/>
                </a:rPr>
                <a:t>Dedicated to the Success of our Customers</a:t>
              </a:r>
              <a:endParaRPr lang="en-US" sz="1200" kern="1200" dirty="0">
                <a:latin typeface="helvetica" panose="020B0604020202020204" pitchFamily="34" charset="0"/>
                <a:cs typeface="helvetica" panose="020B0604020202020204" pitchFamily="34" charset="0"/>
              </a:endParaRPr>
            </a:p>
          </p:txBody>
        </p:sp>
        <p:sp>
          <p:nvSpPr>
            <p:cNvPr id="11" name="Freeform 10"/>
            <p:cNvSpPr/>
            <p:nvPr/>
          </p:nvSpPr>
          <p:spPr>
            <a:xfrm>
              <a:off x="2813092" y="3450281"/>
              <a:ext cx="3009483" cy="1805689"/>
            </a:xfrm>
            <a:custGeom>
              <a:avLst/>
              <a:gdLst>
                <a:gd name="connsiteX0" fmla="*/ 0 w 3009483"/>
                <a:gd name="connsiteY0" fmla="*/ 1805689 h 1805689"/>
                <a:gd name="connsiteX1" fmla="*/ 451422 w 3009483"/>
                <a:gd name="connsiteY1" fmla="*/ 0 h 1805689"/>
                <a:gd name="connsiteX2" fmla="*/ 3009483 w 3009483"/>
                <a:gd name="connsiteY2" fmla="*/ 0 h 1805689"/>
                <a:gd name="connsiteX3" fmla="*/ 2558061 w 3009483"/>
                <a:gd name="connsiteY3" fmla="*/ 1805689 h 1805689"/>
                <a:gd name="connsiteX4" fmla="*/ 0 w 3009483"/>
                <a:gd name="connsiteY4" fmla="*/ 1805689 h 180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83" h="1805689">
                  <a:moveTo>
                    <a:pt x="0" y="1805689"/>
                  </a:moveTo>
                  <a:lnTo>
                    <a:pt x="451422" y="0"/>
                  </a:lnTo>
                  <a:lnTo>
                    <a:pt x="3009483" y="0"/>
                  </a:lnTo>
                  <a:lnTo>
                    <a:pt x="2558061" y="1805689"/>
                  </a:lnTo>
                  <a:lnTo>
                    <a:pt x="0" y="1805689"/>
                  </a:lnTo>
                  <a:close/>
                </a:path>
              </a:pathLst>
            </a:custGeom>
            <a:solidFill>
              <a:schemeClr val="accent2">
                <a:hueOff val="0"/>
                <a:satOff val="0"/>
                <a:lumOff val="0"/>
                <a:alpha val="82000"/>
              </a:schemeClr>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488413" tIns="312860" rIns="488413" bIns="312860" numCol="1" spcCol="1270" anchor="ctr" anchorCtr="0">
              <a:noAutofit/>
            </a:bodyPr>
            <a:lstStyle/>
            <a:p>
              <a:pPr marL="0" lvl="0" indent="0" algn="ctr" defTabSz="586740">
                <a:lnSpc>
                  <a:spcPct val="90000"/>
                </a:lnSpc>
                <a:spcBef>
                  <a:spcPct val="0"/>
                </a:spcBef>
                <a:spcAft>
                  <a:spcPct val="35000"/>
                </a:spcAft>
              </a:pPr>
              <a:r>
                <a:rPr lang="en-US" sz="1320" b="1" kern="1200" dirty="0" smtClean="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SUPERIOR MATERIAL TECHNOLOGY </a:t>
              </a:r>
            </a:p>
            <a:p>
              <a:pPr lvl="0" algn="ctr" defTabSz="586740">
                <a:lnSpc>
                  <a:spcPct val="90000"/>
                </a:lnSpc>
                <a:spcBef>
                  <a:spcPct val="0"/>
                </a:spcBef>
                <a:spcAft>
                  <a:spcPct val="35000"/>
                </a:spcAft>
              </a:pPr>
              <a:r>
                <a:rPr lang="en-US" sz="1200" kern="1200" dirty="0" smtClean="0">
                  <a:latin typeface="helvetica" panose="020B0604020202020204" pitchFamily="34" charset="0"/>
                  <a:cs typeface="helvetica" panose="020B0604020202020204" pitchFamily="34" charset="0"/>
                </a:rPr>
                <a:t>Broadest Range of Material Competencies, Brake &amp; Friction Innovation</a:t>
              </a:r>
              <a:endParaRPr lang="en-US" sz="1200" kern="1200" dirty="0">
                <a:latin typeface="helvetica" panose="020B0604020202020204" pitchFamily="34" charset="0"/>
                <a:cs typeface="helvetica" panose="020B0604020202020204" pitchFamily="34" charset="0"/>
              </a:endParaRPr>
            </a:p>
          </p:txBody>
        </p:sp>
      </p:grpSp>
      <p:sp>
        <p:nvSpPr>
          <p:cNvPr id="9" name="Title 1"/>
          <p:cNvSpPr>
            <a:spLocks noGrp="1"/>
          </p:cNvSpPr>
          <p:nvPr>
            <p:ph type="title"/>
          </p:nvPr>
        </p:nvSpPr>
        <p:spPr>
          <a:xfrm>
            <a:off x="228600" y="0"/>
            <a:ext cx="8229600" cy="1143000"/>
          </a:xfrm>
        </p:spPr>
        <p:txBody>
          <a:bodyPr>
            <a:normAutofit/>
          </a:bodyPr>
          <a:lstStyle/>
          <a:p>
            <a:pPr algn="l"/>
            <a:r>
              <a:rPr lang="en-US" b="1" dirty="0" smtClean="0"/>
              <a:t>Value Proposition</a:t>
            </a:r>
            <a:endParaRPr lang="en-US" sz="2800" b="1" dirty="0">
              <a:solidFill>
                <a:schemeClr val="bg1"/>
              </a:solidFill>
            </a:endParaRPr>
          </a:p>
        </p:txBody>
      </p:sp>
      <p:pic>
        <p:nvPicPr>
          <p:cNvPr id="10" name="Picture 5" descr="\\wfpb-nas\MarComm\Logos\CBF Logo\Carlisle_Brake&amp;Friction_No Re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2999" y="3510569"/>
            <a:ext cx="2168697" cy="437037"/>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OS Logo.jpg"/>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3800239" y="2285999"/>
            <a:ext cx="1543522" cy="1867661"/>
          </a:xfrm>
          <a:prstGeom prst="rect">
            <a:avLst/>
          </a:prstGeom>
        </p:spPr>
      </p:pic>
      <p:sp>
        <p:nvSpPr>
          <p:cNvPr id="3" name="Subtitle 2"/>
          <p:cNvSpPr>
            <a:spLocks noGrp="1"/>
          </p:cNvSpPr>
          <p:nvPr>
            <p:ph idx="1"/>
          </p:nvPr>
        </p:nvSpPr>
        <p:spPr>
          <a:xfrm>
            <a:off x="5514975" y="1048130"/>
            <a:ext cx="3552825" cy="3810000"/>
          </a:xfrm>
        </p:spPr>
        <p:txBody>
          <a:bodyPr>
            <a:noAutofit/>
          </a:bodyPr>
          <a:lstStyle/>
          <a:p>
            <a:pPr algn="l">
              <a:buSzPct val="145000"/>
              <a:buBlip>
                <a:blip r:embed="rId5"/>
              </a:buBlip>
            </a:pPr>
            <a:r>
              <a:rPr lang="en-US" sz="2000" b="1" dirty="0" smtClean="0">
                <a:latin typeface="Helvetica" pitchFamily="34" charset="0"/>
                <a:cs typeface="Helvetica" pitchFamily="34" charset="0"/>
              </a:rPr>
              <a:t>Global Standardization</a:t>
            </a:r>
          </a:p>
          <a:p>
            <a:pPr algn="l">
              <a:buNone/>
            </a:pPr>
            <a:r>
              <a:rPr lang="en-US" sz="1400" dirty="0" smtClean="0">
                <a:latin typeface="Helvetica" pitchFamily="34" charset="0"/>
                <a:cs typeface="Helvetica" pitchFamily="34" charset="0"/>
              </a:rPr>
              <a:t>       ISO 9001, ISO 14001, ISO/TS16949</a:t>
            </a:r>
          </a:p>
          <a:p>
            <a:pPr algn="l">
              <a:spcBef>
                <a:spcPts val="0"/>
              </a:spcBef>
              <a:buNone/>
            </a:pPr>
            <a:endParaRPr lang="en-US" sz="2000" b="1" dirty="0" smtClean="0">
              <a:latin typeface="Helvetica" pitchFamily="34" charset="0"/>
              <a:cs typeface="Helvetica" pitchFamily="34" charset="0"/>
            </a:endParaRPr>
          </a:p>
          <a:p>
            <a:pPr algn="l">
              <a:spcBef>
                <a:spcPts val="0"/>
              </a:spcBef>
              <a:buSzPct val="145000"/>
              <a:buBlip>
                <a:blip r:embed="rId5"/>
              </a:buBlip>
            </a:pPr>
            <a:r>
              <a:rPr lang="en-US" sz="2000" b="1" dirty="0" smtClean="0">
                <a:latin typeface="Helvetica" pitchFamily="34" charset="0"/>
                <a:cs typeface="Helvetica" pitchFamily="34" charset="0"/>
              </a:rPr>
              <a:t>Commitment to LEAN Culture</a:t>
            </a:r>
          </a:p>
          <a:p>
            <a:pPr marL="400050" lvl="1" indent="0">
              <a:buNone/>
            </a:pPr>
            <a:r>
              <a:rPr lang="en-US" sz="1400" dirty="0" smtClean="0">
                <a:latin typeface="Helvetica" pitchFamily="34" charset="0"/>
                <a:cs typeface="Helvetica" pitchFamily="34" charset="0"/>
              </a:rPr>
              <a:t>COS generates continuous process     and quality improvement</a:t>
            </a:r>
            <a:endParaRPr lang="en-US" sz="2800" dirty="0" smtClean="0">
              <a:latin typeface="Helvetica" pitchFamily="34" charset="0"/>
              <a:cs typeface="Helvetica" pitchFamily="34" charset="0"/>
            </a:endParaRPr>
          </a:p>
          <a:p>
            <a:pPr marL="400050" lvl="2" indent="0">
              <a:buNone/>
            </a:pPr>
            <a:endParaRPr lang="en-US" sz="1800" i="1" dirty="0" smtClean="0">
              <a:latin typeface="Helvetica" pitchFamily="34" charset="0"/>
              <a:cs typeface="Helvetica" pitchFamily="34" charset="0"/>
            </a:endParaRPr>
          </a:p>
          <a:p>
            <a:pPr marL="400050" lvl="2" indent="0">
              <a:buNone/>
            </a:pPr>
            <a:r>
              <a:rPr lang="en-US" sz="1800" i="1" dirty="0" smtClean="0">
                <a:latin typeface="Helvetica" pitchFamily="34" charset="0"/>
                <a:cs typeface="Helvetica" pitchFamily="34" charset="0"/>
              </a:rPr>
              <a:t>Carlisle </a:t>
            </a:r>
            <a:r>
              <a:rPr lang="en-US" sz="1800" i="1" dirty="0">
                <a:latin typeface="Helvetica" pitchFamily="34" charset="0"/>
                <a:cs typeface="Helvetica" pitchFamily="34" charset="0"/>
              </a:rPr>
              <a:t>Operating System (COS) </a:t>
            </a:r>
            <a:r>
              <a:rPr lang="en-US" sz="1200" dirty="0">
                <a:latin typeface="Helvetica" pitchFamily="34" charset="0"/>
                <a:cs typeface="Helvetica" pitchFamily="34" charset="0"/>
              </a:rPr>
              <a:t>is a process of employees creatively working together to maximize performance and eliminate waste in order to drive exceptional value for our customers and shareholders</a:t>
            </a:r>
          </a:p>
          <a:p>
            <a:pPr marL="0" indent="0" algn="l">
              <a:buNone/>
            </a:pPr>
            <a:endParaRPr lang="en-US" sz="2000" dirty="0">
              <a:solidFill>
                <a:schemeClr val="tx1"/>
              </a:solidFill>
              <a:latin typeface="Helvetica" pitchFamily="34" charset="0"/>
              <a:cs typeface="Helvetica" pitchFamily="34" charset="0"/>
            </a:endParaRPr>
          </a:p>
        </p:txBody>
      </p:sp>
      <p:sp>
        <p:nvSpPr>
          <p:cNvPr id="2" name="Title 1"/>
          <p:cNvSpPr>
            <a:spLocks noGrp="1"/>
          </p:cNvSpPr>
          <p:nvPr>
            <p:ph type="title"/>
          </p:nvPr>
        </p:nvSpPr>
        <p:spPr>
          <a:xfrm>
            <a:off x="228600" y="0"/>
            <a:ext cx="8229600" cy="1143000"/>
          </a:xfrm>
        </p:spPr>
        <p:txBody>
          <a:bodyPr>
            <a:normAutofit/>
          </a:bodyPr>
          <a:lstStyle/>
          <a:p>
            <a:pPr algn="l"/>
            <a:r>
              <a:rPr lang="en-US" b="1" dirty="0" smtClean="0"/>
              <a:t>Manufacturing Excellence</a:t>
            </a:r>
            <a:endParaRPr lang="en-US" sz="2800" b="1" dirty="0">
              <a:solidFill>
                <a:schemeClr val="bg1"/>
              </a:solidFill>
            </a:endParaRPr>
          </a:p>
        </p:txBody>
      </p:sp>
      <p:sp>
        <p:nvSpPr>
          <p:cNvPr id="9" name="Rectangle 3"/>
          <p:cNvSpPr txBox="1">
            <a:spLocks noChangeArrowheads="1"/>
          </p:cNvSpPr>
          <p:nvPr/>
        </p:nvSpPr>
        <p:spPr>
          <a:xfrm>
            <a:off x="295787" y="1009593"/>
            <a:ext cx="3666614" cy="44006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3591"/>
                </a:solidFill>
                <a:latin typeface="helvetica" pitchFamily="34" charset="0"/>
                <a:ea typeface="+mn-ea"/>
                <a:cs typeface="helvetica" pitchFamily="34" charset="0"/>
              </a:defRPr>
            </a:lvl1pPr>
            <a:lvl2pPr marL="742950" indent="-285750" algn="l" defTabSz="914400" rtl="0" eaLnBrk="1" latinLnBrk="0" hangingPunct="1">
              <a:spcBef>
                <a:spcPct val="20000"/>
              </a:spcBef>
              <a:buFont typeface="Arial" pitchFamily="34" charset="0"/>
              <a:buChar char="–"/>
              <a:defRPr sz="2400" kern="1200">
                <a:solidFill>
                  <a:srgbClr val="003591"/>
                </a:solidFill>
                <a:latin typeface="helvetica" pitchFamily="34" charset="0"/>
                <a:ea typeface="+mn-ea"/>
                <a:cs typeface="helvetica" pitchFamily="34" charset="0"/>
              </a:defRPr>
            </a:lvl2pPr>
            <a:lvl3pPr marL="1143000" indent="-228600" algn="l" defTabSz="914400" rtl="0" eaLnBrk="1" latinLnBrk="0" hangingPunct="1">
              <a:spcBef>
                <a:spcPct val="20000"/>
              </a:spcBef>
              <a:buFont typeface="Arial" pitchFamily="34" charset="0"/>
              <a:buChar char="•"/>
              <a:defRPr sz="2000" kern="1200">
                <a:solidFill>
                  <a:srgbClr val="003591"/>
                </a:solidFill>
                <a:latin typeface="helvetica" pitchFamily="34" charset="0"/>
                <a:ea typeface="+mn-ea"/>
                <a:cs typeface="helvetica" pitchFamily="34" charset="0"/>
              </a:defRPr>
            </a:lvl3pPr>
            <a:lvl4pPr marL="1600200" indent="-228600" algn="l" defTabSz="914400" rtl="0" eaLnBrk="1" latinLnBrk="0" hangingPunct="1">
              <a:spcBef>
                <a:spcPct val="20000"/>
              </a:spcBef>
              <a:buFont typeface="Arial" pitchFamily="34" charset="0"/>
              <a:buChar char="–"/>
              <a:defRPr sz="1800" kern="1200">
                <a:solidFill>
                  <a:srgbClr val="003591"/>
                </a:solidFill>
                <a:latin typeface="helvetica" pitchFamily="34" charset="0"/>
                <a:ea typeface="+mn-ea"/>
                <a:cs typeface="helvetica" pitchFamily="34" charset="0"/>
              </a:defRPr>
            </a:lvl4pPr>
            <a:lvl5pPr marL="2057400" indent="-228600" algn="l" defTabSz="914400" rtl="0" eaLnBrk="1" latinLnBrk="0" hangingPunct="1">
              <a:spcBef>
                <a:spcPct val="20000"/>
              </a:spcBef>
              <a:buFont typeface="Arial" pitchFamily="34" charset="0"/>
              <a:buChar char="»"/>
              <a:defRPr sz="1800" kern="1200">
                <a:solidFill>
                  <a:srgbClr val="003591"/>
                </a:solidFill>
                <a:latin typeface="helvetica" pitchFamily="34" charset="0"/>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480"/>
              </a:spcBef>
              <a:buSzPct val="145000"/>
              <a:buBlip>
                <a:blip r:embed="rId5"/>
              </a:buBlip>
            </a:pPr>
            <a:r>
              <a:rPr lang="en-US" sz="2000" b="1" dirty="0" smtClean="0"/>
              <a:t>Manufacturing Excellence</a:t>
            </a:r>
          </a:p>
          <a:p>
            <a:pPr marL="514350" lvl="1">
              <a:spcBef>
                <a:spcPts val="480"/>
              </a:spcBef>
              <a:buFont typeface="Wingdings" panose="05000000000000000000" pitchFamily="2" charset="2"/>
              <a:buChar char="§"/>
            </a:pPr>
            <a:r>
              <a:rPr lang="en-US" sz="1400" dirty="0" smtClean="0"/>
              <a:t>Automated and semi-automated production lines.</a:t>
            </a:r>
          </a:p>
          <a:p>
            <a:pPr marL="514350" lvl="1">
              <a:spcBef>
                <a:spcPts val="480"/>
              </a:spcBef>
              <a:buFont typeface="Wingdings" panose="05000000000000000000" pitchFamily="2" charset="2"/>
              <a:buChar char="§"/>
            </a:pPr>
            <a:r>
              <a:rPr lang="en-US" sz="1400" dirty="0" smtClean="0"/>
              <a:t>Dedicated cell production.</a:t>
            </a:r>
          </a:p>
          <a:p>
            <a:pPr marL="514350" lvl="1">
              <a:spcBef>
                <a:spcPts val="480"/>
              </a:spcBef>
              <a:buFont typeface="Wingdings" panose="05000000000000000000" pitchFamily="2" charset="2"/>
              <a:buChar char="§"/>
            </a:pPr>
            <a:r>
              <a:rPr lang="en-US" sz="1400" dirty="0" smtClean="0"/>
              <a:t>Component assembly &amp; testing capability.</a:t>
            </a:r>
          </a:p>
          <a:p>
            <a:pPr marL="514350" lvl="1">
              <a:spcBef>
                <a:spcPts val="480"/>
              </a:spcBef>
              <a:buFont typeface="Wingdings" panose="05000000000000000000" pitchFamily="2" charset="2"/>
              <a:buChar char="§"/>
            </a:pPr>
            <a:r>
              <a:rPr lang="en-US" sz="1400" dirty="0" smtClean="0"/>
              <a:t>Lean manufacturing fully implemented.</a:t>
            </a:r>
          </a:p>
          <a:p>
            <a:pPr marL="514350" lvl="1">
              <a:spcBef>
                <a:spcPts val="480"/>
              </a:spcBef>
              <a:buFont typeface="Wingdings" panose="05000000000000000000" pitchFamily="2" charset="2"/>
              <a:buChar char="§"/>
            </a:pPr>
            <a:r>
              <a:rPr lang="en-US" sz="1400" dirty="0" smtClean="0"/>
              <a:t>Diverse manufacturing processes</a:t>
            </a:r>
          </a:p>
          <a:p>
            <a:pPr marL="514350" lvl="1" indent="0">
              <a:spcBef>
                <a:spcPts val="0"/>
              </a:spcBef>
              <a:buNone/>
            </a:pPr>
            <a:endParaRPr lang="en-US" sz="1200" i="1" dirty="0" smtClean="0"/>
          </a:p>
          <a:p>
            <a:pPr>
              <a:spcBef>
                <a:spcPts val="0"/>
              </a:spcBef>
              <a:buSzPct val="145000"/>
              <a:buBlip>
                <a:blip r:embed="rId5"/>
              </a:buBlip>
            </a:pPr>
            <a:r>
              <a:rPr lang="en-US" sz="2000" b="1" dirty="0" smtClean="0">
                <a:latin typeface="Helvetica" pitchFamily="34" charset="0"/>
                <a:cs typeface="Helvetica" pitchFamily="34" charset="0"/>
              </a:rPr>
              <a:t>Process Controls</a:t>
            </a:r>
            <a:endParaRPr lang="en-US" sz="2000" b="1" dirty="0">
              <a:latin typeface="Helvetica" pitchFamily="34" charset="0"/>
              <a:cs typeface="Helvetica" pitchFamily="34" charset="0"/>
            </a:endParaRPr>
          </a:p>
          <a:p>
            <a:pPr marL="514350" indent="-285750">
              <a:buFont typeface="Wingdings" panose="05000000000000000000" pitchFamily="2" charset="2"/>
              <a:buChar char="§"/>
            </a:pPr>
            <a:r>
              <a:rPr lang="en-US" sz="1400" dirty="0"/>
              <a:t>Incoming Quality Controls</a:t>
            </a:r>
          </a:p>
          <a:p>
            <a:pPr marL="514350" indent="-285750">
              <a:buFont typeface="Wingdings" panose="05000000000000000000" pitchFamily="2" charset="2"/>
              <a:buChar char="§"/>
            </a:pPr>
            <a:r>
              <a:rPr lang="en-US" sz="1400" dirty="0"/>
              <a:t>Dimensional Controls</a:t>
            </a:r>
          </a:p>
          <a:p>
            <a:pPr marL="514350" indent="-285750">
              <a:buFont typeface="Wingdings" panose="05000000000000000000" pitchFamily="2" charset="2"/>
              <a:buChar char="§"/>
            </a:pPr>
            <a:r>
              <a:rPr lang="en-US" sz="1400" dirty="0"/>
              <a:t>Raw Material Controls</a:t>
            </a:r>
          </a:p>
          <a:p>
            <a:pPr marL="514350" indent="-285750">
              <a:buFont typeface="Wingdings" panose="05000000000000000000" pitchFamily="2" charset="2"/>
              <a:buChar char="§"/>
            </a:pPr>
            <a:r>
              <a:rPr lang="en-US" sz="1400" dirty="0"/>
              <a:t>Machining Process Controls</a:t>
            </a:r>
          </a:p>
          <a:p>
            <a:pPr marL="514350" indent="-285750">
              <a:buFont typeface="Wingdings" panose="05000000000000000000" pitchFamily="2" charset="2"/>
              <a:buChar char="§"/>
            </a:pPr>
            <a:r>
              <a:rPr lang="en-US" sz="1400" dirty="0"/>
              <a:t>Assembly Process Controls</a:t>
            </a:r>
          </a:p>
          <a:p>
            <a:pPr marL="514350" lvl="1" indent="0">
              <a:spcBef>
                <a:spcPts val="0"/>
              </a:spcBef>
              <a:buNone/>
            </a:pPr>
            <a:endParaRPr lang="en-US" sz="1400" dirty="0" smtClean="0"/>
          </a:p>
          <a:p>
            <a:pPr marL="457200" lvl="1" indent="0">
              <a:buNone/>
            </a:pPr>
            <a:endParaRPr lang="en-US" sz="2000" dirty="0" smtClean="0"/>
          </a:p>
        </p:txBody>
      </p:sp>
      <p:grpSp>
        <p:nvGrpSpPr>
          <p:cNvPr id="11" name="Group 10"/>
          <p:cNvGrpSpPr/>
          <p:nvPr/>
        </p:nvGrpSpPr>
        <p:grpSpPr>
          <a:xfrm>
            <a:off x="280988" y="5410200"/>
            <a:ext cx="8582025" cy="1339850"/>
            <a:chOff x="2884803" y="2819400"/>
            <a:chExt cx="8582025" cy="1339850"/>
          </a:xfrm>
        </p:grpSpPr>
        <p:pic>
          <p:nvPicPr>
            <p:cNvPr id="12" name="Picture 125" descr="furnace_final 2 sml"/>
            <p:cNvPicPr>
              <a:picLocks noChangeAspect="1" noChangeArrowheads="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9895203" y="2828925"/>
              <a:ext cx="1571625" cy="1330325"/>
            </a:xfrm>
            <a:prstGeom prst="rect">
              <a:avLst/>
            </a:prstGeom>
            <a:ln>
              <a:noFill/>
            </a:ln>
            <a:effectLst>
              <a:outerShdw blurRad="292100" dist="139700" dir="2700000" algn="tl" rotWithShape="0">
                <a:srgbClr val="333333">
                  <a:alpha val="65000"/>
                </a:srgbClr>
              </a:outerShdw>
            </a:effectLst>
          </p:spPr>
        </p:pic>
        <p:pic>
          <p:nvPicPr>
            <p:cNvPr id="13" name="Picture 130" descr="LASER sml"/>
            <p:cNvPicPr>
              <a:picLocks noChangeAspect="1" noChangeArrowheads="1"/>
            </p:cNvPicPr>
            <p:nvPr/>
          </p:nvPicPr>
          <p:blipFill>
            <a:blip r:embed="rId8" cstate="email">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637403" y="2828925"/>
              <a:ext cx="1571624" cy="1320800"/>
            </a:xfrm>
            <a:prstGeom prst="rect">
              <a:avLst/>
            </a:prstGeom>
            <a:ln>
              <a:noFill/>
            </a:ln>
            <a:effectLst>
              <a:outerShdw blurRad="292100" dist="139700" dir="2700000" algn="tl" rotWithShape="0">
                <a:srgbClr val="333333">
                  <a:alpha val="65000"/>
                </a:srgbClr>
              </a:outerShdw>
            </a:effectLst>
          </p:spPr>
        </p:pic>
        <p:pic>
          <p:nvPicPr>
            <p:cNvPr id="14" name="Picture 126" descr="g3gn7067 sml"/>
            <p:cNvPicPr>
              <a:picLocks noChangeAspect="1" noChangeArrowheads="1"/>
            </p:cNvPicPr>
            <p:nvPr/>
          </p:nvPicPr>
          <p:blipFill>
            <a:blip r:embed="rId10" cstate="email">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884803" y="2819400"/>
              <a:ext cx="1571625" cy="1330325"/>
            </a:xfrm>
            <a:prstGeom prst="rect">
              <a:avLst/>
            </a:prstGeom>
            <a:ln>
              <a:noFill/>
            </a:ln>
            <a:effectLst>
              <a:outerShdw blurRad="292100" dist="139700" dir="2700000" algn="tl" rotWithShape="0">
                <a:srgbClr val="333333">
                  <a:alpha val="65000"/>
                </a:srgbClr>
              </a:outerShdw>
            </a:effectLst>
          </p:spPr>
        </p:pic>
        <p:pic>
          <p:nvPicPr>
            <p:cNvPr id="15" name="Picture 14" descr="UK design 3.jpg"/>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a:ext>
              </a:extLst>
            </a:blip>
            <a:srcRect/>
            <a:stretch/>
          </p:blipFill>
          <p:spPr>
            <a:xfrm>
              <a:off x="8142603" y="2828925"/>
              <a:ext cx="1571626" cy="1320800"/>
            </a:xfrm>
            <a:prstGeom prst="rect">
              <a:avLst/>
            </a:prstGeom>
            <a:ln>
              <a:noFill/>
            </a:ln>
            <a:effectLst>
              <a:outerShdw blurRad="292100" dist="139700" dir="2700000" algn="tl" rotWithShape="0">
                <a:srgbClr val="333333">
                  <a:alpha val="65000"/>
                </a:srgbClr>
              </a:outerShdw>
            </a:effectLst>
          </p:spPr>
        </p:pic>
      </p:grpSp>
      <p:pic>
        <p:nvPicPr>
          <p:cNvPr id="1026" name="Picture 2" descr="\\wfpb-nas\MarComm\Internal Communication\Core Values\CARLISLE CORE VALUES.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452813" y="4572000"/>
            <a:ext cx="2238375" cy="2223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043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Engineering </a:t>
            </a:r>
            <a:r>
              <a:rPr lang="en-US" b="1" dirty="0"/>
              <a:t>Capabilities </a:t>
            </a:r>
            <a:endParaRPr lang="en-US" sz="2800" b="1" dirty="0">
              <a:solidFill>
                <a:schemeClr val="bg1"/>
              </a:solidFill>
            </a:endParaRPr>
          </a:p>
        </p:txBody>
      </p:sp>
      <p:sp>
        <p:nvSpPr>
          <p:cNvPr id="7" name="TextBox 6"/>
          <p:cNvSpPr txBox="1"/>
          <p:nvPr/>
        </p:nvSpPr>
        <p:spPr>
          <a:xfrm>
            <a:off x="152400" y="1143000"/>
            <a:ext cx="3861821" cy="461665"/>
          </a:xfrm>
          <a:prstGeom prst="rect">
            <a:avLst/>
          </a:prstGeom>
          <a:noFill/>
        </p:spPr>
        <p:txBody>
          <a:bodyPr wrap="square" rtlCol="0">
            <a:spAutoFit/>
          </a:bodyPr>
          <a:lstStyle/>
          <a:p>
            <a:pPr marL="342900" lvl="0" indent="-342900">
              <a:spcBef>
                <a:spcPct val="20000"/>
              </a:spcBef>
              <a:buSzPct val="145000"/>
              <a:buBlip>
                <a:blip r:embed="rId3"/>
              </a:buBlip>
              <a:defRPr/>
            </a:pPr>
            <a:r>
              <a:rPr lang="en-GB" sz="2400" b="1" dirty="0" smtClean="0">
                <a:solidFill>
                  <a:srgbClr val="003591"/>
                </a:solidFill>
                <a:latin typeface="Helvetica" pitchFamily="34" charset="0"/>
                <a:cs typeface="Helvetica" pitchFamily="34" charset="0"/>
              </a:rPr>
              <a:t>Value-Added Services</a:t>
            </a:r>
            <a:endParaRPr lang="en-GB" sz="2400" b="1" dirty="0">
              <a:solidFill>
                <a:srgbClr val="003591"/>
              </a:solidFill>
              <a:latin typeface="Helvetica" pitchFamily="34" charset="0"/>
              <a:cs typeface="Helvetica" pitchFamily="34" charset="0"/>
            </a:endParaRPr>
          </a:p>
        </p:txBody>
      </p:sp>
      <p:pic>
        <p:nvPicPr>
          <p:cNvPr id="12" name="Picture 6" descr="G3GN7283 cropped sm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0800" y="5517092"/>
            <a:ext cx="1905000" cy="1217967"/>
          </a:xfrm>
          <a:prstGeom prst="rect">
            <a:avLst/>
          </a:prstGeom>
          <a:ln>
            <a:noFill/>
          </a:ln>
          <a:effectLst>
            <a:outerShdw blurRad="292100" dist="139700" dir="2700000" algn="tl" rotWithShape="0">
              <a:srgbClr val="333333">
                <a:alpha val="65000"/>
              </a:srgbClr>
            </a:outerShdw>
          </a:effectLst>
        </p:spPr>
      </p:pic>
      <p:pic>
        <p:nvPicPr>
          <p:cNvPr id="6146" name="Picture 2" descr="\\wfpb-nas\MarComm\Photo Database\Facility Pictures\_MG_3979.JPG"/>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800600" y="5517092"/>
            <a:ext cx="1905000" cy="1217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wfpb-nas\MarComm\Photo Database\Facility Pictures\_DSC9880.JPG"/>
          <p:cNvPicPr>
            <a:picLocks noChangeAspect="1" noChangeArrowheads="1"/>
          </p:cNvPicPr>
          <p:nvPr/>
        </p:nvPicPr>
        <p:blipFill>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086600" y="5517092"/>
            <a:ext cx="1828800" cy="1217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wpg engineeri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2554" y="5517091"/>
            <a:ext cx="1904111" cy="1217967"/>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304801" y="1623427"/>
            <a:ext cx="4267200" cy="3693319"/>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Research &amp; Development</a:t>
            </a:r>
          </a:p>
          <a:p>
            <a:pPr marL="285750" indent="-285750">
              <a:buFont typeface="Wingdings" panose="05000000000000000000" pitchFamily="2" charset="2"/>
              <a:buChar char="§"/>
            </a:pPr>
            <a:r>
              <a:rPr lang="en-US" sz="1600" dirty="0" smtClean="0">
                <a:latin typeface="helvetica" panose="020B0604020202020204" pitchFamily="34" charset="0"/>
                <a:cs typeface="helvetica" panose="020B0604020202020204" pitchFamily="34" charset="0"/>
              </a:rPr>
              <a:t>25 </a:t>
            </a:r>
            <a:r>
              <a:rPr lang="en-US" sz="1600" dirty="0">
                <a:latin typeface="helvetica" panose="020B0604020202020204" pitchFamily="34" charset="0"/>
                <a:cs typeface="helvetica" panose="020B0604020202020204" pitchFamily="34" charset="0"/>
              </a:rPr>
              <a:t>inertia dynamometers</a:t>
            </a:r>
          </a:p>
          <a:p>
            <a:pPr marL="285750" indent="-285750">
              <a:buFont typeface="Wingdings" panose="05000000000000000000" pitchFamily="2" charset="2"/>
              <a:buChar char="§"/>
            </a:pPr>
            <a:r>
              <a:rPr lang="en-US" sz="1600" dirty="0" smtClean="0">
                <a:latin typeface="helvetica" panose="020B0604020202020204" pitchFamily="34" charset="0"/>
                <a:cs typeface="helvetica" panose="020B0604020202020204" pitchFamily="34" charset="0"/>
              </a:rPr>
              <a:t>70</a:t>
            </a:r>
            <a:r>
              <a:rPr lang="en-US" sz="1600" dirty="0">
                <a:latin typeface="helvetica" panose="020B0604020202020204" pitchFamily="34" charset="0"/>
                <a:cs typeface="helvetica" panose="020B0604020202020204" pitchFamily="34" charset="0"/>
              </a:rPr>
              <a:t>+ engineers and material scientists</a:t>
            </a:r>
            <a:r>
              <a:rPr lang="en-US" dirty="0">
                <a:latin typeface="helvetica" panose="020B0604020202020204" pitchFamily="34" charset="0"/>
                <a:cs typeface="helvetica" panose="020B0604020202020204" pitchFamily="34" charset="0"/>
              </a:rPr>
              <a:t>	</a:t>
            </a:r>
            <a:endParaRPr lang="en-US" dirty="0" smtClean="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pPr lvl="0"/>
            <a:r>
              <a:rPr lang="en-US" b="1" i="1" dirty="0">
                <a:latin typeface="helvetica" panose="020B0604020202020204" pitchFamily="34" charset="0"/>
                <a:cs typeface="helvetica" panose="020B0604020202020204" pitchFamily="34" charset="0"/>
              </a:rPr>
              <a:t>R&amp;D capabilities in each manufacturing facility worldwide </a:t>
            </a:r>
          </a:p>
          <a:p>
            <a:pPr marL="285750" indent="-285750">
              <a:buFont typeface="Wingdings" panose="05000000000000000000" pitchFamily="2" charset="2"/>
              <a:buChar char="§"/>
            </a:pPr>
            <a:r>
              <a:rPr lang="en-US" sz="1600" dirty="0" smtClean="0">
                <a:latin typeface="helvetica" panose="020B0604020202020204" pitchFamily="34" charset="0"/>
                <a:cs typeface="helvetica" panose="020B0604020202020204" pitchFamily="34" charset="0"/>
              </a:rPr>
              <a:t>40</a:t>
            </a:r>
            <a:r>
              <a:rPr lang="en-US" sz="1600" dirty="0">
                <a:latin typeface="helvetica" panose="020B0604020202020204" pitchFamily="34" charset="0"/>
                <a:cs typeface="helvetica" panose="020B0604020202020204" pitchFamily="34" charset="0"/>
              </a:rPr>
              <a:t>+ year active database of test results</a:t>
            </a:r>
          </a:p>
          <a:p>
            <a:pPr marL="285750" indent="-285750">
              <a:buFont typeface="Wingdings" panose="05000000000000000000" pitchFamily="2" charset="2"/>
              <a:buChar char="§"/>
            </a:pPr>
            <a:r>
              <a:rPr lang="en-US" sz="1600" dirty="0" smtClean="0">
                <a:latin typeface="helvetica" panose="020B0604020202020204" pitchFamily="34" charset="0"/>
                <a:cs typeface="helvetica" panose="020B0604020202020204" pitchFamily="34" charset="0"/>
              </a:rPr>
              <a:t>Long-term </a:t>
            </a:r>
            <a:r>
              <a:rPr lang="en-US" sz="1600" dirty="0">
                <a:latin typeface="helvetica" panose="020B0604020202020204" pitchFamily="34" charset="0"/>
                <a:cs typeface="helvetica" panose="020B0604020202020204" pitchFamily="34" charset="0"/>
              </a:rPr>
              <a:t>relationships with leading raw material suppliers</a:t>
            </a:r>
          </a:p>
          <a:p>
            <a:pPr marL="285750" indent="-285750">
              <a:buFont typeface="Wingdings" panose="05000000000000000000" pitchFamily="2" charset="2"/>
              <a:buChar char="§"/>
            </a:pPr>
            <a:r>
              <a:rPr lang="en-US" sz="1600" dirty="0" smtClean="0">
                <a:latin typeface="helvetica" panose="020B0604020202020204" pitchFamily="34" charset="0"/>
                <a:cs typeface="helvetica" panose="020B0604020202020204" pitchFamily="34" charset="0"/>
              </a:rPr>
              <a:t>Staff </a:t>
            </a:r>
            <a:r>
              <a:rPr lang="en-US" sz="1600" dirty="0">
                <a:latin typeface="helvetica" panose="020B0604020202020204" pitchFamily="34" charset="0"/>
                <a:cs typeface="helvetica" panose="020B0604020202020204" pitchFamily="34" charset="0"/>
              </a:rPr>
              <a:t>of experts - Collectively bring more than a century of brake &amp; friction experience </a:t>
            </a:r>
          </a:p>
          <a:p>
            <a:pPr marL="285750" lvl="0" indent="-285750">
              <a:buFont typeface="Wingdings" panose="05000000000000000000" pitchFamily="2" charset="2"/>
              <a:buChar char="§"/>
            </a:pPr>
            <a:r>
              <a:rPr lang="en-US" sz="1600" dirty="0">
                <a:latin typeface="helvetica" panose="020B0604020202020204" pitchFamily="34" charset="0"/>
                <a:cs typeface="helvetica" panose="020B0604020202020204" pitchFamily="34" charset="0"/>
              </a:rPr>
              <a:t>Testing results determine solutions for customers</a:t>
            </a:r>
          </a:p>
        </p:txBody>
      </p:sp>
      <p:sp>
        <p:nvSpPr>
          <p:cNvPr id="3" name="Rectangle 2"/>
          <p:cNvSpPr/>
          <p:nvPr/>
        </p:nvSpPr>
        <p:spPr>
          <a:xfrm>
            <a:off x="4736802" y="1598149"/>
            <a:ext cx="4320365" cy="3693319"/>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State-of-the-Art Technology </a:t>
            </a:r>
          </a:p>
          <a:p>
            <a:r>
              <a:rPr lang="en-US" i="1" dirty="0" smtClean="0">
                <a:latin typeface="helvetica" panose="020B0604020202020204" pitchFamily="34" charset="0"/>
                <a:cs typeface="helvetica" panose="020B0604020202020204" pitchFamily="34" charset="0"/>
              </a:rPr>
              <a:t>New </a:t>
            </a:r>
            <a:r>
              <a:rPr lang="en-US" i="1" dirty="0">
                <a:latin typeface="helvetica" panose="020B0604020202020204" pitchFamily="34" charset="0"/>
                <a:cs typeface="helvetica" panose="020B0604020202020204" pitchFamily="34" charset="0"/>
              </a:rPr>
              <a:t>Analytical Lab    </a:t>
            </a:r>
            <a:r>
              <a:rPr lang="en-US" dirty="0">
                <a:latin typeface="helvetica" panose="020B0604020202020204" pitchFamily="34" charset="0"/>
                <a:cs typeface="helvetica" panose="020B0604020202020204" pitchFamily="34" charset="0"/>
              </a:rPr>
              <a:t>                 </a:t>
            </a:r>
          </a:p>
          <a:p>
            <a:r>
              <a:rPr lang="en-US" dirty="0">
                <a:latin typeface="helvetica" panose="020B0604020202020204" pitchFamily="34" charset="0"/>
                <a:cs typeface="helvetica" panose="020B0604020202020204" pitchFamily="34" charset="0"/>
              </a:rPr>
              <a:t>                Scanning Electron Microscope</a:t>
            </a:r>
          </a:p>
          <a:p>
            <a:r>
              <a:rPr lang="en-US" dirty="0">
                <a:latin typeface="helvetica" panose="020B0604020202020204" pitchFamily="34" charset="0"/>
                <a:cs typeface="helvetica" panose="020B0604020202020204" pitchFamily="34" charset="0"/>
              </a:rPr>
              <a:t>                Polarizing Light Microscope</a:t>
            </a:r>
          </a:p>
          <a:p>
            <a:r>
              <a:rPr lang="en-US" dirty="0">
                <a:latin typeface="helvetica" panose="020B0604020202020204" pitchFamily="34" charset="0"/>
                <a:cs typeface="helvetica" panose="020B0604020202020204" pitchFamily="34" charset="0"/>
              </a:rPr>
              <a:t>                FTIR</a:t>
            </a:r>
          </a:p>
          <a:p>
            <a:r>
              <a:rPr lang="en-US" dirty="0">
                <a:latin typeface="helvetica" panose="020B0604020202020204" pitchFamily="34" charset="0"/>
                <a:cs typeface="helvetica" panose="020B0604020202020204" pitchFamily="34" charset="0"/>
              </a:rPr>
              <a:t>                Thermal Conductivity </a:t>
            </a:r>
            <a:r>
              <a:rPr lang="en-US" dirty="0" smtClean="0">
                <a:latin typeface="helvetica" panose="020B0604020202020204" pitchFamily="34" charset="0"/>
                <a:cs typeface="helvetica" panose="020B0604020202020204" pitchFamily="34" charset="0"/>
              </a:rPr>
              <a:t>Meter</a:t>
            </a:r>
            <a:endParaRPr lang="en-US" dirty="0">
              <a:latin typeface="helvetica" panose="020B0604020202020204" pitchFamily="34" charset="0"/>
              <a:cs typeface="helvetica" panose="020B0604020202020204" pitchFamily="34" charset="0"/>
            </a:endParaRPr>
          </a:p>
          <a:p>
            <a:r>
              <a:rPr lang="en-US" i="1" dirty="0">
                <a:latin typeface="helvetica" panose="020B0604020202020204" pitchFamily="34" charset="0"/>
                <a:cs typeface="helvetica" panose="020B0604020202020204" pitchFamily="34" charset="0"/>
              </a:rPr>
              <a:t>Innovative Lab Equipment                </a:t>
            </a:r>
          </a:p>
          <a:p>
            <a:r>
              <a:rPr lang="en-US" dirty="0">
                <a:latin typeface="helvetica" panose="020B0604020202020204" pitchFamily="34" charset="0"/>
                <a:cs typeface="helvetica" panose="020B0604020202020204" pitchFamily="34" charset="0"/>
              </a:rPr>
              <a:t>                Hot Pressing Machine</a:t>
            </a:r>
          </a:p>
          <a:p>
            <a:r>
              <a:rPr lang="en-US" dirty="0">
                <a:latin typeface="helvetica" panose="020B0604020202020204" pitchFamily="34" charset="0"/>
                <a:cs typeface="helvetica" panose="020B0604020202020204" pitchFamily="34" charset="0"/>
              </a:rPr>
              <a:t>                Hand Sheet Press</a:t>
            </a:r>
          </a:p>
          <a:p>
            <a:r>
              <a:rPr lang="en-US" dirty="0">
                <a:latin typeface="helvetica" panose="020B0604020202020204" pitchFamily="34" charset="0"/>
                <a:cs typeface="helvetica" panose="020B0604020202020204" pitchFamily="34" charset="0"/>
              </a:rPr>
              <a:t>                New Paper </a:t>
            </a:r>
            <a:r>
              <a:rPr lang="en-US" dirty="0" smtClean="0">
                <a:latin typeface="helvetica" panose="020B0604020202020204" pitchFamily="34" charset="0"/>
                <a:cs typeface="helvetica" panose="020B0604020202020204" pitchFamily="34" charset="0"/>
              </a:rPr>
              <a:t>Lab</a:t>
            </a:r>
            <a:endParaRPr lang="en-US" dirty="0">
              <a:latin typeface="helvetica" panose="020B0604020202020204" pitchFamily="34" charset="0"/>
              <a:cs typeface="helvetica" panose="020B0604020202020204" pitchFamily="34" charset="0"/>
            </a:endParaRPr>
          </a:p>
          <a:p>
            <a:r>
              <a:rPr lang="en-US" i="1" dirty="0">
                <a:latin typeface="helvetica" panose="020B0604020202020204" pitchFamily="34" charset="0"/>
                <a:cs typeface="helvetica" panose="020B0604020202020204" pitchFamily="34" charset="0"/>
              </a:rPr>
              <a:t>Advanced Testing Capabilities         </a:t>
            </a:r>
          </a:p>
          <a:p>
            <a:r>
              <a:rPr lang="en-US" dirty="0">
                <a:latin typeface="helvetica" panose="020B0604020202020204" pitchFamily="34" charset="0"/>
                <a:cs typeface="helvetica" panose="020B0604020202020204" pitchFamily="34" charset="0"/>
              </a:rPr>
              <a:t>                Dyno Control Upgrades</a:t>
            </a:r>
          </a:p>
          <a:p>
            <a:r>
              <a:rPr lang="en-US" dirty="0">
                <a:latin typeface="helvetica" panose="020B0604020202020204" pitchFamily="34" charset="0"/>
                <a:cs typeface="helvetica" panose="020B0604020202020204" pitchFamily="34" charset="0"/>
              </a:rPr>
              <a:t>                Paper Fatigue Tester</a:t>
            </a:r>
          </a:p>
        </p:txBody>
      </p:sp>
    </p:spTree>
    <p:extLst>
      <p:ext uri="{BB962C8B-B14F-4D97-AF65-F5344CB8AC3E}">
        <p14:creationId xmlns:p14="http://schemas.microsoft.com/office/powerpoint/2010/main" val="2244197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Markets &amp; Applications</a:t>
            </a:r>
            <a:endParaRPr lang="en-US" dirty="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8139" b="6990"/>
          <a:stretch/>
        </p:blipFill>
        <p:spPr>
          <a:xfrm>
            <a:off x="362468" y="1447800"/>
            <a:ext cx="8077200" cy="5082356"/>
          </a:xfrm>
          <a:prstGeom prst="rect">
            <a:avLst/>
          </a:prstGeom>
        </p:spPr>
      </p:pic>
    </p:spTree>
    <p:extLst>
      <p:ext uri="{BB962C8B-B14F-4D97-AF65-F5344CB8AC3E}">
        <p14:creationId xmlns:p14="http://schemas.microsoft.com/office/powerpoint/2010/main" val="3205658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89720" y="1688192"/>
            <a:ext cx="8355158" cy="4381500"/>
            <a:chOff x="889720" y="1688192"/>
            <a:chExt cx="8355158" cy="4381500"/>
          </a:xfrm>
        </p:grpSpPr>
        <p:sp>
          <p:nvSpPr>
            <p:cNvPr id="5" name="Straight Connector 4"/>
            <p:cNvSpPr/>
            <p:nvPr/>
          </p:nvSpPr>
          <p:spPr>
            <a:xfrm>
              <a:off x="5963776" y="5075091"/>
              <a:ext cx="905815"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7" name="Straight Connector 6"/>
            <p:cNvSpPr/>
            <p:nvPr/>
          </p:nvSpPr>
          <p:spPr>
            <a:xfrm>
              <a:off x="6019800" y="4295185"/>
              <a:ext cx="500147"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5867400" y="3462700"/>
              <a:ext cx="500147"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a:off x="5791200" y="2682792"/>
              <a:ext cx="1002191"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0" name="Straight Connector 9"/>
            <p:cNvSpPr/>
            <p:nvPr/>
          </p:nvSpPr>
          <p:spPr>
            <a:xfrm>
              <a:off x="5867400" y="2016804"/>
              <a:ext cx="126308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1" name="Oval 10"/>
            <p:cNvSpPr/>
            <p:nvPr/>
          </p:nvSpPr>
          <p:spPr>
            <a:xfrm>
              <a:off x="889720" y="1688192"/>
              <a:ext cx="4381500" cy="4381500"/>
            </a:xfrm>
            <a:prstGeom prst="ellipse">
              <a:avLst/>
            </a:prstGeom>
            <a:solidFill>
              <a:schemeClr val="bg1"/>
            </a:solid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2" name="Freeform 11"/>
            <p:cNvSpPr/>
            <p:nvPr/>
          </p:nvSpPr>
          <p:spPr>
            <a:xfrm>
              <a:off x="1684952" y="4579680"/>
              <a:ext cx="2804160" cy="1445895"/>
            </a:xfrm>
            <a:custGeom>
              <a:avLst/>
              <a:gdLst>
                <a:gd name="connsiteX0" fmla="*/ 0 w 2804160"/>
                <a:gd name="connsiteY0" fmla="*/ 0 h 1445895"/>
                <a:gd name="connsiteX1" fmla="*/ 2804160 w 2804160"/>
                <a:gd name="connsiteY1" fmla="*/ 0 h 1445895"/>
                <a:gd name="connsiteX2" fmla="*/ 2804160 w 2804160"/>
                <a:gd name="connsiteY2" fmla="*/ 1445895 h 1445895"/>
                <a:gd name="connsiteX3" fmla="*/ 0 w 2804160"/>
                <a:gd name="connsiteY3" fmla="*/ 1445895 h 1445895"/>
                <a:gd name="connsiteX4" fmla="*/ 0 w 2804160"/>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4160" h="1445895">
                  <a:moveTo>
                    <a:pt x="0" y="0"/>
                  </a:moveTo>
                  <a:lnTo>
                    <a:pt x="2804160" y="0"/>
                  </a:lnTo>
                  <a:lnTo>
                    <a:pt x="2804160" y="1445895"/>
                  </a:lnTo>
                  <a:lnTo>
                    <a:pt x="0" y="1445895"/>
                  </a:lnTo>
                  <a:lnTo>
                    <a:pt x="0" y="0"/>
                  </a:lnTo>
                  <a:close/>
                </a:path>
              </a:pathLst>
            </a:custGeom>
            <a:noFill/>
            <a:ln>
              <a:noFill/>
            </a:ln>
            <a:sp3d/>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666750">
                <a:lnSpc>
                  <a:spcPct val="90000"/>
                </a:lnSpc>
                <a:spcBef>
                  <a:spcPct val="0"/>
                </a:spcBef>
                <a:spcAft>
                  <a:spcPct val="35000"/>
                </a:spcAft>
              </a:pPr>
              <a:endParaRPr lang="en-US" sz="1500" b="1" kern="1200" dirty="0" smtClean="0">
                <a:solidFill>
                  <a:schemeClr val="tx1"/>
                </a:solidFill>
                <a:latin typeface="helvetica" panose="020B0604020202020204" pitchFamily="34" charset="0"/>
                <a:cs typeface="helvetica" panose="020B0604020202020204" pitchFamily="34" charset="0"/>
              </a:endParaRPr>
            </a:p>
          </p:txBody>
        </p:sp>
        <p:sp>
          <p:nvSpPr>
            <p:cNvPr id="13" name="Rectangle 12"/>
            <p:cNvSpPr/>
            <p:nvPr/>
          </p:nvSpPr>
          <p:spPr>
            <a:xfrm>
              <a:off x="7077555" y="1714051"/>
              <a:ext cx="867852" cy="605507"/>
            </a:xfrm>
            <a:prstGeom prst="rect">
              <a:avLst/>
            </a:prstGeom>
            <a:blipFill rotWithShape="1">
              <a:blip r:embed="rId3"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4" name="Freeform 13"/>
            <p:cNvSpPr/>
            <p:nvPr/>
          </p:nvSpPr>
          <p:spPr>
            <a:xfrm>
              <a:off x="7840093" y="1688192"/>
              <a:ext cx="1404785" cy="657225"/>
            </a:xfrm>
            <a:custGeom>
              <a:avLst/>
              <a:gdLst>
                <a:gd name="connsiteX0" fmla="*/ 0 w 1404785"/>
                <a:gd name="connsiteY0" fmla="*/ 0 h 657225"/>
                <a:gd name="connsiteX1" fmla="*/ 1404785 w 1404785"/>
                <a:gd name="connsiteY1" fmla="*/ 0 h 657225"/>
                <a:gd name="connsiteX2" fmla="*/ 1404785 w 1404785"/>
                <a:gd name="connsiteY2" fmla="*/ 657225 h 657225"/>
                <a:gd name="connsiteX3" fmla="*/ 0 w 1404785"/>
                <a:gd name="connsiteY3" fmla="*/ 657225 h 657225"/>
                <a:gd name="connsiteX4" fmla="*/ 0 w 1404785"/>
                <a:gd name="connsiteY4" fmla="*/ 0 h 657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785" h="657225">
                  <a:moveTo>
                    <a:pt x="0" y="0"/>
                  </a:moveTo>
                  <a:lnTo>
                    <a:pt x="1404785" y="0"/>
                  </a:lnTo>
                  <a:lnTo>
                    <a:pt x="1404785" y="657225"/>
                  </a:lnTo>
                  <a:lnTo>
                    <a:pt x="0" y="65722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smtClean="0">
                  <a:solidFill>
                    <a:schemeClr val="tx1"/>
                  </a:solidFill>
                  <a:latin typeface="helvetica" panose="020B0604020202020204" pitchFamily="34" charset="0"/>
                  <a:cs typeface="helvetica" panose="020B0604020202020204" pitchFamily="34" charset="0"/>
                </a:rPr>
                <a:t>Wet Friction</a:t>
              </a:r>
              <a:endParaRPr lang="en-US" sz="2500" b="1" kern="1200" dirty="0">
                <a:solidFill>
                  <a:schemeClr val="tx1"/>
                </a:solidFill>
                <a:latin typeface="helvetica" panose="020B0604020202020204" pitchFamily="34" charset="0"/>
                <a:cs typeface="helvetica" panose="020B0604020202020204" pitchFamily="34" charset="0"/>
              </a:endParaRPr>
            </a:p>
          </p:txBody>
        </p:sp>
        <p:sp>
          <p:nvSpPr>
            <p:cNvPr id="15" name="Rectangle 14"/>
            <p:cNvSpPr/>
            <p:nvPr/>
          </p:nvSpPr>
          <p:spPr>
            <a:xfrm>
              <a:off x="6628173" y="2366667"/>
              <a:ext cx="657225" cy="657225"/>
            </a:xfrm>
            <a:prstGeom prst="rect">
              <a:avLst/>
            </a:prstGeom>
            <a:blipFill rotWithShape="1">
              <a:blip r:embed="rId4" cstate="email">
                <a:extLst>
                  <a:ext uri="{28A0092B-C50C-407E-A947-70E740481C1C}">
                    <a14:useLocalDpi xmlns:a14="http://schemas.microsoft.com/office/drawing/2010/main" val="0"/>
                  </a:ext>
                </a:extLst>
              </a:blip>
              <a:stretch>
                <a:fillRect/>
              </a:stretch>
            </a:blip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6" name="Freeform 15"/>
            <p:cNvSpPr/>
            <p:nvPr/>
          </p:nvSpPr>
          <p:spPr>
            <a:xfrm>
              <a:off x="7198204" y="2354180"/>
              <a:ext cx="1902250" cy="657225"/>
            </a:xfrm>
            <a:custGeom>
              <a:avLst/>
              <a:gdLst>
                <a:gd name="connsiteX0" fmla="*/ 0 w 1902250"/>
                <a:gd name="connsiteY0" fmla="*/ 0 h 657225"/>
                <a:gd name="connsiteX1" fmla="*/ 1902250 w 1902250"/>
                <a:gd name="connsiteY1" fmla="*/ 0 h 657225"/>
                <a:gd name="connsiteX2" fmla="*/ 1902250 w 1902250"/>
                <a:gd name="connsiteY2" fmla="*/ 657225 h 657225"/>
                <a:gd name="connsiteX3" fmla="*/ 0 w 1902250"/>
                <a:gd name="connsiteY3" fmla="*/ 657225 h 657225"/>
                <a:gd name="connsiteX4" fmla="*/ 0 w 1902250"/>
                <a:gd name="connsiteY4" fmla="*/ 0 h 657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250" h="657225">
                  <a:moveTo>
                    <a:pt x="0" y="0"/>
                  </a:moveTo>
                  <a:lnTo>
                    <a:pt x="1902250" y="0"/>
                  </a:lnTo>
                  <a:lnTo>
                    <a:pt x="1902250" y="657225"/>
                  </a:lnTo>
                  <a:lnTo>
                    <a:pt x="0" y="65722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dirty="0" smtClean="0">
                  <a:latin typeface="helvetica" panose="020B0604020202020204" pitchFamily="34" charset="0"/>
                  <a:cs typeface="helvetica" panose="020B0604020202020204" pitchFamily="34" charset="0"/>
                </a:rPr>
                <a:t>Park &amp; Emergency</a:t>
              </a:r>
              <a:endParaRPr lang="en-US" sz="2500" b="1" kern="1200" dirty="0">
                <a:latin typeface="helvetica" panose="020B0604020202020204" pitchFamily="34" charset="0"/>
                <a:cs typeface="helvetica" panose="020B0604020202020204" pitchFamily="34" charset="0"/>
              </a:endParaRPr>
            </a:p>
          </p:txBody>
        </p:sp>
        <p:sp>
          <p:nvSpPr>
            <p:cNvPr id="17" name="Rectangle 16"/>
            <p:cNvSpPr/>
            <p:nvPr/>
          </p:nvSpPr>
          <p:spPr>
            <a:xfrm>
              <a:off x="6157777" y="3134087"/>
              <a:ext cx="940488" cy="657225"/>
            </a:xfrm>
            <a:prstGeom prst="rect">
              <a:avLst/>
            </a:prstGeom>
            <a:blipFill rotWithShape="1">
              <a:blip r:embed="rId5"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8" name="Freeform 17"/>
            <p:cNvSpPr/>
            <p:nvPr/>
          </p:nvSpPr>
          <p:spPr>
            <a:xfrm>
              <a:off x="6981200" y="3134087"/>
              <a:ext cx="1384554" cy="657225"/>
            </a:xfrm>
            <a:custGeom>
              <a:avLst/>
              <a:gdLst>
                <a:gd name="connsiteX0" fmla="*/ 0 w 1384554"/>
                <a:gd name="connsiteY0" fmla="*/ 0 h 657225"/>
                <a:gd name="connsiteX1" fmla="*/ 1384554 w 1384554"/>
                <a:gd name="connsiteY1" fmla="*/ 0 h 657225"/>
                <a:gd name="connsiteX2" fmla="*/ 1384554 w 1384554"/>
                <a:gd name="connsiteY2" fmla="*/ 657225 h 657225"/>
                <a:gd name="connsiteX3" fmla="*/ 0 w 1384554"/>
                <a:gd name="connsiteY3" fmla="*/ 657225 h 657225"/>
                <a:gd name="connsiteX4" fmla="*/ 0 w 1384554"/>
                <a:gd name="connsiteY4" fmla="*/ 0 h 657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554" h="657225">
                  <a:moveTo>
                    <a:pt x="0" y="0"/>
                  </a:moveTo>
                  <a:lnTo>
                    <a:pt x="1384554" y="0"/>
                  </a:lnTo>
                  <a:lnTo>
                    <a:pt x="1384554" y="657225"/>
                  </a:lnTo>
                  <a:lnTo>
                    <a:pt x="0" y="65722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smtClean="0">
                  <a:solidFill>
                    <a:schemeClr val="tx1"/>
                  </a:solidFill>
                  <a:latin typeface="helvetica" panose="020B0604020202020204" pitchFamily="34" charset="0"/>
                  <a:cs typeface="helvetica" panose="020B0604020202020204" pitchFamily="34" charset="0"/>
                </a:rPr>
                <a:t>Service Brakes</a:t>
              </a:r>
              <a:endParaRPr lang="en-US" sz="2500" b="1" kern="1200" dirty="0">
                <a:solidFill>
                  <a:schemeClr val="tx1"/>
                </a:solidFill>
                <a:latin typeface="helvetica" panose="020B0604020202020204" pitchFamily="34" charset="0"/>
                <a:cs typeface="helvetica" panose="020B0604020202020204" pitchFamily="34" charset="0"/>
              </a:endParaRPr>
            </a:p>
          </p:txBody>
        </p:sp>
        <p:sp>
          <p:nvSpPr>
            <p:cNvPr id="19" name="Rectangle 18"/>
            <p:cNvSpPr/>
            <p:nvPr/>
          </p:nvSpPr>
          <p:spPr>
            <a:xfrm>
              <a:off x="6191335" y="3966572"/>
              <a:ext cx="657225" cy="657225"/>
            </a:xfrm>
            <a:prstGeom prst="rect">
              <a:avLst/>
            </a:prstGeom>
            <a:blipFill rotWithShape="1">
              <a:blip r:embed="rId6"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0" name="Freeform 19"/>
            <p:cNvSpPr/>
            <p:nvPr/>
          </p:nvSpPr>
          <p:spPr>
            <a:xfrm>
              <a:off x="6848560" y="3966572"/>
              <a:ext cx="2173224" cy="657225"/>
            </a:xfrm>
            <a:custGeom>
              <a:avLst/>
              <a:gdLst>
                <a:gd name="connsiteX0" fmla="*/ 0 w 2173224"/>
                <a:gd name="connsiteY0" fmla="*/ 0 h 657225"/>
                <a:gd name="connsiteX1" fmla="*/ 2173224 w 2173224"/>
                <a:gd name="connsiteY1" fmla="*/ 0 h 657225"/>
                <a:gd name="connsiteX2" fmla="*/ 2173224 w 2173224"/>
                <a:gd name="connsiteY2" fmla="*/ 657225 h 657225"/>
                <a:gd name="connsiteX3" fmla="*/ 0 w 2173224"/>
                <a:gd name="connsiteY3" fmla="*/ 657225 h 657225"/>
                <a:gd name="connsiteX4" fmla="*/ 0 w 2173224"/>
                <a:gd name="connsiteY4" fmla="*/ 0 h 657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224" h="657225">
                  <a:moveTo>
                    <a:pt x="0" y="0"/>
                  </a:moveTo>
                  <a:lnTo>
                    <a:pt x="2173224" y="0"/>
                  </a:lnTo>
                  <a:lnTo>
                    <a:pt x="2173224" y="657225"/>
                  </a:lnTo>
                  <a:lnTo>
                    <a:pt x="0" y="65722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smtClean="0">
                  <a:solidFill>
                    <a:schemeClr val="tx1"/>
                  </a:solidFill>
                  <a:latin typeface="helvetica" panose="020B0604020202020204" pitchFamily="34" charset="0"/>
                  <a:cs typeface="helvetica" panose="020B0604020202020204" pitchFamily="34" charset="0"/>
                </a:rPr>
                <a:t>Combination Brakes</a:t>
              </a:r>
              <a:endParaRPr lang="en-US" sz="2500" b="1" kern="1200" dirty="0">
                <a:solidFill>
                  <a:schemeClr val="tx1"/>
                </a:solidFill>
                <a:latin typeface="helvetica" panose="020B0604020202020204" pitchFamily="34" charset="0"/>
                <a:cs typeface="helvetica" panose="020B0604020202020204" pitchFamily="34" charset="0"/>
              </a:endParaRPr>
            </a:p>
          </p:txBody>
        </p:sp>
        <p:sp>
          <p:nvSpPr>
            <p:cNvPr id="21" name="Rectangle 20"/>
            <p:cNvSpPr/>
            <p:nvPr/>
          </p:nvSpPr>
          <p:spPr>
            <a:xfrm>
              <a:off x="6540979" y="4541464"/>
              <a:ext cx="657225" cy="1067254"/>
            </a:xfrm>
            <a:prstGeom prst="rect">
              <a:avLst/>
            </a:prstGeom>
            <a:blipFill rotWithShape="1">
              <a:blip r:embed="rId7"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2" name="Freeform 21"/>
            <p:cNvSpPr/>
            <p:nvPr/>
          </p:nvSpPr>
          <p:spPr>
            <a:xfrm>
              <a:off x="7198204" y="4746479"/>
              <a:ext cx="1695150" cy="657225"/>
            </a:xfrm>
            <a:custGeom>
              <a:avLst/>
              <a:gdLst>
                <a:gd name="connsiteX0" fmla="*/ 0 w 1695150"/>
                <a:gd name="connsiteY0" fmla="*/ 0 h 657225"/>
                <a:gd name="connsiteX1" fmla="*/ 1695150 w 1695150"/>
                <a:gd name="connsiteY1" fmla="*/ 0 h 657225"/>
                <a:gd name="connsiteX2" fmla="*/ 1695150 w 1695150"/>
                <a:gd name="connsiteY2" fmla="*/ 657225 h 657225"/>
                <a:gd name="connsiteX3" fmla="*/ 0 w 1695150"/>
                <a:gd name="connsiteY3" fmla="*/ 657225 h 657225"/>
                <a:gd name="connsiteX4" fmla="*/ 0 w 1695150"/>
                <a:gd name="connsiteY4" fmla="*/ 0 h 657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0" h="657225">
                  <a:moveTo>
                    <a:pt x="0" y="0"/>
                  </a:moveTo>
                  <a:lnTo>
                    <a:pt x="1695150" y="0"/>
                  </a:lnTo>
                  <a:lnTo>
                    <a:pt x="1695150" y="657225"/>
                  </a:lnTo>
                  <a:lnTo>
                    <a:pt x="0" y="65722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smtClean="0">
                  <a:solidFill>
                    <a:schemeClr val="tx1"/>
                  </a:solidFill>
                  <a:latin typeface="helvetica" panose="020B0604020202020204" pitchFamily="34" charset="0"/>
                  <a:cs typeface="helvetica" panose="020B0604020202020204" pitchFamily="34" charset="0"/>
                </a:rPr>
                <a:t>Hydraulic Control</a:t>
              </a:r>
              <a:endParaRPr lang="en-US" sz="2500" b="1" kern="1200" dirty="0">
                <a:solidFill>
                  <a:schemeClr val="tx1"/>
                </a:solidFill>
                <a:latin typeface="helvetica" panose="020B0604020202020204" pitchFamily="34" charset="0"/>
                <a:cs typeface="helvetica" panose="020B0604020202020204" pitchFamily="34" charset="0"/>
              </a:endParaRPr>
            </a:p>
          </p:txBody>
        </p:sp>
        <p:sp>
          <p:nvSpPr>
            <p:cNvPr id="23" name="Oval 22"/>
            <p:cNvSpPr/>
            <p:nvPr/>
          </p:nvSpPr>
          <p:spPr>
            <a:xfrm>
              <a:off x="7077558" y="5458923"/>
              <a:ext cx="867845" cy="564313"/>
            </a:xfrm>
            <a:prstGeom prst="ellipse">
              <a:avLst/>
            </a:prstGeom>
            <a:blipFill rotWithShape="1">
              <a:blip r:embed="rId8"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4" name="Freeform 23"/>
            <p:cNvSpPr/>
            <p:nvPr/>
          </p:nvSpPr>
          <p:spPr>
            <a:xfrm>
              <a:off x="7840093" y="5412467"/>
              <a:ext cx="1404785" cy="657225"/>
            </a:xfrm>
            <a:custGeom>
              <a:avLst/>
              <a:gdLst>
                <a:gd name="connsiteX0" fmla="*/ 0 w 1404785"/>
                <a:gd name="connsiteY0" fmla="*/ 0 h 657225"/>
                <a:gd name="connsiteX1" fmla="*/ 1404785 w 1404785"/>
                <a:gd name="connsiteY1" fmla="*/ 0 h 657225"/>
                <a:gd name="connsiteX2" fmla="*/ 1404785 w 1404785"/>
                <a:gd name="connsiteY2" fmla="*/ 657225 h 657225"/>
                <a:gd name="connsiteX3" fmla="*/ 0 w 1404785"/>
                <a:gd name="connsiteY3" fmla="*/ 657225 h 657225"/>
                <a:gd name="connsiteX4" fmla="*/ 0 w 1404785"/>
                <a:gd name="connsiteY4" fmla="*/ 0 h 657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785" h="657225">
                  <a:moveTo>
                    <a:pt x="0" y="0"/>
                  </a:moveTo>
                  <a:lnTo>
                    <a:pt x="1404785" y="0"/>
                  </a:lnTo>
                  <a:lnTo>
                    <a:pt x="1404785" y="657225"/>
                  </a:lnTo>
                  <a:lnTo>
                    <a:pt x="0" y="65722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dirty="0" smtClean="0">
                  <a:latin typeface="helvetica" panose="020B0604020202020204" pitchFamily="34" charset="0"/>
                  <a:cs typeface="helvetica" panose="020B0604020202020204" pitchFamily="34" charset="0"/>
                </a:rPr>
                <a:t>Clutch Friction</a:t>
              </a:r>
              <a:endParaRPr lang="en-US" sz="2500" b="1" kern="1200" dirty="0">
                <a:latin typeface="helvetica" panose="020B0604020202020204" pitchFamily="34" charset="0"/>
                <a:cs typeface="helvetica" panose="020B0604020202020204" pitchFamily="34" charset="0"/>
              </a:endParaRPr>
            </a:p>
          </p:txBody>
        </p:sp>
      </p:grpSp>
      <p:sp>
        <p:nvSpPr>
          <p:cNvPr id="2" name="Title 1"/>
          <p:cNvSpPr>
            <a:spLocks noGrp="1"/>
          </p:cNvSpPr>
          <p:nvPr>
            <p:ph type="title"/>
          </p:nvPr>
        </p:nvSpPr>
        <p:spPr/>
        <p:txBody>
          <a:bodyPr>
            <a:normAutofit/>
          </a:bodyPr>
          <a:lstStyle/>
          <a:p>
            <a:pPr algn="l"/>
            <a:r>
              <a:rPr lang="en-US" sz="2800" b="1" dirty="0" smtClean="0">
                <a:solidFill>
                  <a:schemeClr val="bg1"/>
                </a:solidFill>
                <a:latin typeface="Helvetica" pitchFamily="34" charset="0"/>
              </a:rPr>
              <a:t>Mining</a:t>
            </a:r>
            <a:endParaRPr lang="en-US" sz="2800" b="1" dirty="0">
              <a:solidFill>
                <a:schemeClr val="bg1"/>
              </a:solidFill>
              <a:latin typeface="Helvetica" pitchFamily="34" charset="0"/>
            </a:endParaRPr>
          </a:p>
        </p:txBody>
      </p:sp>
      <p:sp>
        <p:nvSpPr>
          <p:cNvPr id="31" name="TextBox 30"/>
          <p:cNvSpPr txBox="1"/>
          <p:nvPr/>
        </p:nvSpPr>
        <p:spPr>
          <a:xfrm>
            <a:off x="381000" y="1190891"/>
            <a:ext cx="5791200" cy="861774"/>
          </a:xfrm>
          <a:prstGeom prst="rect">
            <a:avLst/>
          </a:prstGeom>
          <a:noFill/>
        </p:spPr>
        <p:txBody>
          <a:bodyPr wrap="square" rtlCol="0">
            <a:spAutoFit/>
          </a:bodyPr>
          <a:lstStyle/>
          <a:p>
            <a:pPr marL="342900" indent="-342900">
              <a:buSzPct val="145000"/>
              <a:buBlip>
                <a:blip r:embed="rId9"/>
              </a:buBlip>
            </a:pPr>
            <a:r>
              <a:rPr lang="en-US" sz="2200" b="1" dirty="0" smtClean="0">
                <a:solidFill>
                  <a:srgbClr val="003591"/>
                </a:solidFill>
                <a:latin typeface="Helvetica" pitchFamily="34" charset="0"/>
                <a:cs typeface="Helvetica" pitchFamily="34" charset="0"/>
              </a:rPr>
              <a:t>Brake and Friction Solutions</a:t>
            </a:r>
          </a:p>
          <a:p>
            <a:r>
              <a:rPr lang="en-US" sz="1400" b="1" i="1" dirty="0">
                <a:solidFill>
                  <a:schemeClr val="bg1">
                    <a:lumMod val="50000"/>
                  </a:schemeClr>
                </a:solidFill>
                <a:latin typeface="Helvetica" pitchFamily="34" charset="0"/>
                <a:cs typeface="Helvetica" pitchFamily="34" charset="0"/>
              </a:rPr>
              <a:t>Applications: All forms of equipment used </a:t>
            </a:r>
            <a:r>
              <a:rPr lang="en-US" sz="1400" b="1" i="1" dirty="0" smtClean="0">
                <a:solidFill>
                  <a:schemeClr val="bg1">
                    <a:lumMod val="50000"/>
                  </a:schemeClr>
                </a:solidFill>
                <a:latin typeface="Helvetica" pitchFamily="34" charset="0"/>
                <a:cs typeface="Helvetica" pitchFamily="34" charset="0"/>
              </a:rPr>
              <a:t>in </a:t>
            </a:r>
            <a:r>
              <a:rPr lang="en-US" sz="1400" b="1" i="1" dirty="0">
                <a:solidFill>
                  <a:schemeClr val="bg1">
                    <a:lumMod val="50000"/>
                  </a:schemeClr>
                </a:solidFill>
                <a:latin typeface="Helvetica" pitchFamily="34" charset="0"/>
                <a:cs typeface="Helvetica" pitchFamily="34" charset="0"/>
              </a:rPr>
              <a:t>Mining &amp; Earth Moving </a:t>
            </a:r>
            <a:r>
              <a:rPr lang="en-US" sz="1400" b="1" i="1" dirty="0" smtClean="0">
                <a:solidFill>
                  <a:schemeClr val="bg1">
                    <a:lumMod val="50000"/>
                  </a:schemeClr>
                </a:solidFill>
                <a:latin typeface="Helvetica" pitchFamily="34" charset="0"/>
                <a:cs typeface="Helvetica" pitchFamily="34" charset="0"/>
              </a:rPr>
              <a:t>markets  </a:t>
            </a:r>
            <a:endParaRPr lang="en-US" sz="1400" b="1" i="1" dirty="0">
              <a:solidFill>
                <a:schemeClr val="bg1">
                  <a:lumMod val="50000"/>
                </a:schemeClr>
              </a:solidFill>
              <a:latin typeface="Helvetica" pitchFamily="34" charset="0"/>
              <a:cs typeface="Helvetica" pitchFamily="34" charset="0"/>
            </a:endParaRPr>
          </a:p>
        </p:txBody>
      </p:sp>
      <p:sp>
        <p:nvSpPr>
          <p:cNvPr id="32" name="Rectangle 31"/>
          <p:cNvSpPr/>
          <p:nvPr/>
        </p:nvSpPr>
        <p:spPr>
          <a:xfrm>
            <a:off x="2667000" y="6181078"/>
            <a:ext cx="6400800" cy="523220"/>
          </a:xfrm>
          <a:prstGeom prst="rect">
            <a:avLst/>
          </a:prstGeom>
        </p:spPr>
        <p:txBody>
          <a:bodyPr wrap="square">
            <a:spAutoFit/>
          </a:bodyPr>
          <a:lstStyle/>
          <a:p>
            <a:pPr lvl="1">
              <a:spcBef>
                <a:spcPct val="20000"/>
              </a:spcBef>
            </a:pPr>
            <a:r>
              <a:rPr lang="en-US" sz="1400" b="1" i="1" dirty="0" smtClean="0">
                <a:latin typeface="helvetica" panose="020B0604020202020204" pitchFamily="34" charset="0"/>
                <a:cs typeface="helvetica" panose="020B0604020202020204" pitchFamily="34" charset="0"/>
              </a:rPr>
              <a:t>Mining OE Customers </a:t>
            </a:r>
            <a:r>
              <a:rPr lang="en-US" sz="1400" b="1" i="1" dirty="0">
                <a:solidFill>
                  <a:schemeClr val="bg1">
                    <a:lumMod val="50000"/>
                  </a:schemeClr>
                </a:solidFill>
                <a:latin typeface="helvetica" panose="020B0604020202020204" pitchFamily="34" charset="0"/>
                <a:cs typeface="helvetica" panose="020B0604020202020204" pitchFamily="34" charset="0"/>
              </a:rPr>
              <a:t>(Short List):</a:t>
            </a:r>
            <a:r>
              <a:rPr lang="en-US" sz="1400" i="1" dirty="0">
                <a:solidFill>
                  <a:schemeClr val="bg1">
                    <a:lumMod val="50000"/>
                  </a:schemeClr>
                </a:solidFill>
                <a:latin typeface="helvetica" panose="020B0604020202020204" pitchFamily="34" charset="0"/>
                <a:cs typeface="helvetica" panose="020B0604020202020204" pitchFamily="34" charset="0"/>
              </a:rPr>
              <a:t> Allison, Caterpillar</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a:solidFill>
                  <a:schemeClr val="bg1">
                    <a:lumMod val="50000"/>
                  </a:schemeClr>
                </a:solidFill>
                <a:latin typeface="helvetica" panose="020B0604020202020204" pitchFamily="34" charset="0"/>
                <a:cs typeface="helvetica" panose="020B0604020202020204" pitchFamily="34" charset="0"/>
              </a:rPr>
              <a:t>Komatsu</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a:solidFill>
                  <a:schemeClr val="bg1">
                    <a:lumMod val="50000"/>
                  </a:schemeClr>
                </a:solidFill>
                <a:latin typeface="helvetica" panose="020B0604020202020204" pitchFamily="34" charset="0"/>
                <a:cs typeface="helvetica" panose="020B0604020202020204" pitchFamily="34" charset="0"/>
              </a:rPr>
              <a:t>Terex &amp; </a:t>
            </a:r>
            <a:r>
              <a:rPr lang="en-US" sz="1400" i="1" dirty="0" smtClean="0">
                <a:solidFill>
                  <a:schemeClr val="bg1">
                    <a:lumMod val="50000"/>
                  </a:schemeClr>
                </a:solidFill>
                <a:latin typeface="helvetica" panose="020B0604020202020204" pitchFamily="34" charset="0"/>
                <a:cs typeface="helvetica" panose="020B0604020202020204" pitchFamily="34" charset="0"/>
              </a:rPr>
              <a:t>Hitachi, Liebherr, Beml, Sany </a:t>
            </a:r>
            <a:endParaRPr lang="en-US" sz="1400" i="1" dirty="0">
              <a:solidFill>
                <a:schemeClr val="bg1">
                  <a:lumMod val="50000"/>
                </a:schemeClr>
              </a:solidFill>
              <a:latin typeface="helvetica" panose="020B0604020202020204" pitchFamily="34" charset="0"/>
              <a:cs typeface="helvetica" panose="020B0604020202020204" pitchFamily="34" charset="0"/>
            </a:endParaRPr>
          </a:p>
        </p:txBody>
      </p:sp>
      <p:sp>
        <p:nvSpPr>
          <p:cNvPr id="29" name="Straight Connector 28"/>
          <p:cNvSpPr/>
          <p:nvPr/>
        </p:nvSpPr>
        <p:spPr>
          <a:xfrm>
            <a:off x="5873086" y="5791200"/>
            <a:ext cx="126308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pic>
        <p:nvPicPr>
          <p:cNvPr id="25" name="Picture 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286" y="2406682"/>
            <a:ext cx="6090982" cy="3505517"/>
          </a:xfrm>
          <a:prstGeom prst="rect">
            <a:avLst/>
          </a:prstGeom>
        </p:spPr>
      </p:pic>
    </p:spTree>
    <p:extLst>
      <p:ext uri="{BB962C8B-B14F-4D97-AF65-F5344CB8AC3E}">
        <p14:creationId xmlns:p14="http://schemas.microsoft.com/office/powerpoint/2010/main" val="1256960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35831" y="1716043"/>
            <a:ext cx="8015337" cy="4438183"/>
            <a:chOff x="1135831" y="1716043"/>
            <a:chExt cx="8015337" cy="4438183"/>
          </a:xfrm>
        </p:grpSpPr>
        <p:sp>
          <p:nvSpPr>
            <p:cNvPr id="4" name="Straight Connector 3"/>
            <p:cNvSpPr/>
            <p:nvPr/>
          </p:nvSpPr>
          <p:spPr>
            <a:xfrm>
              <a:off x="5029199" y="5837043"/>
              <a:ext cx="2498069" cy="1"/>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5" name="Straight Connector 4"/>
            <p:cNvSpPr/>
            <p:nvPr/>
          </p:nvSpPr>
          <p:spPr>
            <a:xfrm>
              <a:off x="5181600" y="5194220"/>
              <a:ext cx="1726106" cy="1"/>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6" name="Straight Connector 5"/>
            <p:cNvSpPr/>
            <p:nvPr/>
          </p:nvSpPr>
          <p:spPr>
            <a:xfrm>
              <a:off x="5388825" y="4441441"/>
              <a:ext cx="979018"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7" name="Straight Connector 6"/>
            <p:cNvSpPr/>
            <p:nvPr/>
          </p:nvSpPr>
          <p:spPr>
            <a:xfrm>
              <a:off x="5388825" y="3637912"/>
              <a:ext cx="1055218"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5181600" y="2885132"/>
              <a:ext cx="1295125"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a:off x="3250381" y="2242309"/>
              <a:ext cx="4276888"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0" name="Oval 9"/>
            <p:cNvSpPr/>
            <p:nvPr/>
          </p:nvSpPr>
          <p:spPr>
            <a:xfrm>
              <a:off x="1135831" y="1925126"/>
              <a:ext cx="4229100" cy="4229100"/>
            </a:xfrm>
            <a:prstGeom prst="ellipse">
              <a:avLst/>
            </a:prstGeom>
            <a:solidFill>
              <a:schemeClr val="bg1"/>
            </a:solid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1" name="Freeform 10"/>
            <p:cNvSpPr/>
            <p:nvPr/>
          </p:nvSpPr>
          <p:spPr>
            <a:xfrm>
              <a:off x="1903402" y="4716041"/>
              <a:ext cx="2706624" cy="1395603"/>
            </a:xfrm>
            <a:custGeom>
              <a:avLst/>
              <a:gdLst>
                <a:gd name="connsiteX0" fmla="*/ 0 w 2706624"/>
                <a:gd name="connsiteY0" fmla="*/ 0 h 1395603"/>
                <a:gd name="connsiteX1" fmla="*/ 2706624 w 2706624"/>
                <a:gd name="connsiteY1" fmla="*/ 0 h 1395603"/>
                <a:gd name="connsiteX2" fmla="*/ 2706624 w 2706624"/>
                <a:gd name="connsiteY2" fmla="*/ 1395603 h 1395603"/>
                <a:gd name="connsiteX3" fmla="*/ 0 w 2706624"/>
                <a:gd name="connsiteY3" fmla="*/ 1395603 h 1395603"/>
                <a:gd name="connsiteX4" fmla="*/ 0 w 2706624"/>
                <a:gd name="connsiteY4" fmla="*/ 0 h 1395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24" h="1395603">
                  <a:moveTo>
                    <a:pt x="0" y="0"/>
                  </a:moveTo>
                  <a:lnTo>
                    <a:pt x="2706624" y="0"/>
                  </a:lnTo>
                  <a:lnTo>
                    <a:pt x="2706624" y="1395603"/>
                  </a:lnTo>
                  <a:lnTo>
                    <a:pt x="0" y="1395603"/>
                  </a:lnTo>
                  <a:lnTo>
                    <a:pt x="0" y="0"/>
                  </a:lnTo>
                  <a:close/>
                </a:path>
              </a:pathLst>
            </a:custGeom>
            <a:noFill/>
            <a:ln>
              <a:noFill/>
            </a:ln>
            <a:sp3d/>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666750">
                <a:lnSpc>
                  <a:spcPct val="90000"/>
                </a:lnSpc>
                <a:spcBef>
                  <a:spcPct val="0"/>
                </a:spcBef>
                <a:spcAft>
                  <a:spcPct val="35000"/>
                </a:spcAft>
              </a:pPr>
              <a:endParaRPr lang="en-US" sz="1500" b="1" kern="1200" dirty="0" smtClean="0">
                <a:solidFill>
                  <a:schemeClr val="tx1"/>
                </a:solidFill>
                <a:latin typeface="helvetica" panose="020B0604020202020204" pitchFamily="34" charset="0"/>
                <a:cs typeface="helvetica" panose="020B0604020202020204" pitchFamily="34" charset="0"/>
              </a:endParaRPr>
            </a:p>
          </p:txBody>
        </p:sp>
        <p:sp>
          <p:nvSpPr>
            <p:cNvPr id="12" name="Rectangle 11"/>
            <p:cNvSpPr/>
            <p:nvPr/>
          </p:nvSpPr>
          <p:spPr>
            <a:xfrm>
              <a:off x="7162801" y="1716043"/>
              <a:ext cx="642662" cy="751690"/>
            </a:xfrm>
            <a:prstGeom prst="rect">
              <a:avLst/>
            </a:prstGeom>
            <a:blipFill rotWithShape="1">
              <a:blip r:embed="rId2"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4" name="Freeform 13"/>
            <p:cNvSpPr/>
            <p:nvPr/>
          </p:nvSpPr>
          <p:spPr>
            <a:xfrm>
              <a:off x="7844452" y="1925126"/>
              <a:ext cx="1306716" cy="634365"/>
            </a:xfrm>
            <a:custGeom>
              <a:avLst/>
              <a:gdLst>
                <a:gd name="connsiteX0" fmla="*/ 0 w 1306716"/>
                <a:gd name="connsiteY0" fmla="*/ 0 h 634365"/>
                <a:gd name="connsiteX1" fmla="*/ 1306716 w 1306716"/>
                <a:gd name="connsiteY1" fmla="*/ 0 h 634365"/>
                <a:gd name="connsiteX2" fmla="*/ 1306716 w 1306716"/>
                <a:gd name="connsiteY2" fmla="*/ 634365 h 634365"/>
                <a:gd name="connsiteX3" fmla="*/ 0 w 1306716"/>
                <a:gd name="connsiteY3" fmla="*/ 634365 h 634365"/>
                <a:gd name="connsiteX4" fmla="*/ 0 w 1306716"/>
                <a:gd name="connsiteY4" fmla="*/ 0 h 63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716" h="634365">
                  <a:moveTo>
                    <a:pt x="0" y="0"/>
                  </a:moveTo>
                  <a:lnTo>
                    <a:pt x="1306716" y="0"/>
                  </a:lnTo>
                  <a:lnTo>
                    <a:pt x="1306716" y="634365"/>
                  </a:lnTo>
                  <a:lnTo>
                    <a:pt x="0" y="63436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Clutch Friction</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15" name="Rectangle 14"/>
            <p:cNvSpPr/>
            <p:nvPr/>
          </p:nvSpPr>
          <p:spPr>
            <a:xfrm>
              <a:off x="6400801" y="2576044"/>
              <a:ext cx="1013810" cy="618176"/>
            </a:xfrm>
            <a:prstGeom prst="rect">
              <a:avLst/>
            </a:prstGeom>
            <a:blipFill rotWithShape="1">
              <a:blip r:embed="rId3" cstate="email">
                <a:extLst>
                  <a:ext uri="{28A0092B-C50C-407E-A947-70E740481C1C}">
                    <a14:useLocalDpi xmlns:a14="http://schemas.microsoft.com/office/drawing/2010/main" val="0"/>
                  </a:ext>
                </a:extLst>
              </a:blip>
              <a:stretch>
                <a:fillRect/>
              </a:stretch>
            </a:blipFill>
            <a:effectLst>
              <a:outerShdw blurRad="152400" dist="317500" dir="5400000" sx="90000" sy="-19000" rotWithShape="0">
                <a:prstClr val="black">
                  <a:alpha val="15000"/>
                </a:prstClr>
              </a:outerShdw>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6" name="Freeform 15"/>
            <p:cNvSpPr/>
            <p:nvPr/>
          </p:nvSpPr>
          <p:spPr>
            <a:xfrm>
              <a:off x="7383767" y="2567950"/>
              <a:ext cx="1303028" cy="634365"/>
            </a:xfrm>
            <a:custGeom>
              <a:avLst/>
              <a:gdLst>
                <a:gd name="connsiteX0" fmla="*/ 0 w 1303028"/>
                <a:gd name="connsiteY0" fmla="*/ 0 h 634365"/>
                <a:gd name="connsiteX1" fmla="*/ 1303028 w 1303028"/>
                <a:gd name="connsiteY1" fmla="*/ 0 h 634365"/>
                <a:gd name="connsiteX2" fmla="*/ 1303028 w 1303028"/>
                <a:gd name="connsiteY2" fmla="*/ 634365 h 634365"/>
                <a:gd name="connsiteX3" fmla="*/ 0 w 1303028"/>
                <a:gd name="connsiteY3" fmla="*/ 634365 h 634365"/>
                <a:gd name="connsiteX4" fmla="*/ 0 w 1303028"/>
                <a:gd name="connsiteY4" fmla="*/ 0 h 63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8" h="634365">
                  <a:moveTo>
                    <a:pt x="0" y="0"/>
                  </a:moveTo>
                  <a:lnTo>
                    <a:pt x="1303028" y="0"/>
                  </a:lnTo>
                  <a:lnTo>
                    <a:pt x="1303028" y="634365"/>
                  </a:lnTo>
                  <a:lnTo>
                    <a:pt x="0" y="63436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Wet Friction</a:t>
              </a:r>
              <a:endParaRPr lang="en-US" sz="2400" b="1" kern="1200" dirty="0">
                <a:latin typeface="helvetica" panose="020B0604020202020204" pitchFamily="34" charset="0"/>
                <a:cs typeface="helvetica" panose="020B0604020202020204" pitchFamily="34" charset="0"/>
              </a:endParaRPr>
            </a:p>
          </p:txBody>
        </p:sp>
        <p:sp>
          <p:nvSpPr>
            <p:cNvPr id="17" name="Rectangle 16"/>
            <p:cNvSpPr/>
            <p:nvPr/>
          </p:nvSpPr>
          <p:spPr>
            <a:xfrm>
              <a:off x="6096001" y="3041821"/>
              <a:ext cx="948445" cy="1192181"/>
            </a:xfrm>
            <a:prstGeom prst="rect">
              <a:avLst/>
            </a:prstGeom>
            <a:blipFill rotWithShape="1">
              <a:blip r:embed="rId4"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8" name="Freeform 17"/>
            <p:cNvSpPr/>
            <p:nvPr/>
          </p:nvSpPr>
          <p:spPr>
            <a:xfrm>
              <a:off x="6887407" y="3320729"/>
              <a:ext cx="1640890" cy="634365"/>
            </a:xfrm>
            <a:custGeom>
              <a:avLst/>
              <a:gdLst>
                <a:gd name="connsiteX0" fmla="*/ 0 w 1640890"/>
                <a:gd name="connsiteY0" fmla="*/ 0 h 634365"/>
                <a:gd name="connsiteX1" fmla="*/ 1640890 w 1640890"/>
                <a:gd name="connsiteY1" fmla="*/ 0 h 634365"/>
                <a:gd name="connsiteX2" fmla="*/ 1640890 w 1640890"/>
                <a:gd name="connsiteY2" fmla="*/ 634365 h 634365"/>
                <a:gd name="connsiteX3" fmla="*/ 0 w 1640890"/>
                <a:gd name="connsiteY3" fmla="*/ 634365 h 634365"/>
                <a:gd name="connsiteX4" fmla="*/ 0 w 1640890"/>
                <a:gd name="connsiteY4" fmla="*/ 0 h 63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890" h="634365">
                  <a:moveTo>
                    <a:pt x="0" y="0"/>
                  </a:moveTo>
                  <a:lnTo>
                    <a:pt x="1640890" y="0"/>
                  </a:lnTo>
                  <a:lnTo>
                    <a:pt x="1640890" y="634365"/>
                  </a:lnTo>
                  <a:lnTo>
                    <a:pt x="0" y="63436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Hydraulic Actuation</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19" name="Rectangle 18"/>
            <p:cNvSpPr/>
            <p:nvPr/>
          </p:nvSpPr>
          <p:spPr>
            <a:xfrm>
              <a:off x="6130048" y="3958426"/>
              <a:ext cx="880352" cy="966030"/>
            </a:xfrm>
            <a:prstGeom prst="rect">
              <a:avLst/>
            </a:prstGeom>
            <a:blipFill rotWithShape="1">
              <a:blip r:embed="rId5"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0" name="Freeform 19"/>
            <p:cNvSpPr/>
            <p:nvPr/>
          </p:nvSpPr>
          <p:spPr>
            <a:xfrm>
              <a:off x="7045609" y="4124258"/>
              <a:ext cx="1336395" cy="634365"/>
            </a:xfrm>
            <a:custGeom>
              <a:avLst/>
              <a:gdLst>
                <a:gd name="connsiteX0" fmla="*/ 0 w 1336395"/>
                <a:gd name="connsiteY0" fmla="*/ 0 h 634365"/>
                <a:gd name="connsiteX1" fmla="*/ 1336395 w 1336395"/>
                <a:gd name="connsiteY1" fmla="*/ 0 h 634365"/>
                <a:gd name="connsiteX2" fmla="*/ 1336395 w 1336395"/>
                <a:gd name="connsiteY2" fmla="*/ 634365 h 634365"/>
                <a:gd name="connsiteX3" fmla="*/ 0 w 1336395"/>
                <a:gd name="connsiteY3" fmla="*/ 634365 h 634365"/>
                <a:gd name="connsiteX4" fmla="*/ 0 w 1336395"/>
                <a:gd name="connsiteY4" fmla="*/ 0 h 63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395" h="634365">
                  <a:moveTo>
                    <a:pt x="0" y="0"/>
                  </a:moveTo>
                  <a:lnTo>
                    <a:pt x="1336395" y="0"/>
                  </a:lnTo>
                  <a:lnTo>
                    <a:pt x="1336395" y="634365"/>
                  </a:lnTo>
                  <a:lnTo>
                    <a:pt x="0" y="63436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Service Brakes</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21" name="Rectangle 20"/>
            <p:cNvSpPr/>
            <p:nvPr/>
          </p:nvSpPr>
          <p:spPr>
            <a:xfrm>
              <a:off x="6590524" y="4877038"/>
              <a:ext cx="634365" cy="634365"/>
            </a:xfrm>
            <a:prstGeom prst="rect">
              <a:avLst/>
            </a:prstGeom>
            <a:blipFill rotWithShape="1">
              <a:blip r:embed="rId6"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2" name="Freeform 21"/>
            <p:cNvSpPr/>
            <p:nvPr/>
          </p:nvSpPr>
          <p:spPr>
            <a:xfrm>
              <a:off x="7224889" y="4877038"/>
              <a:ext cx="1836084" cy="634365"/>
            </a:xfrm>
            <a:custGeom>
              <a:avLst/>
              <a:gdLst>
                <a:gd name="connsiteX0" fmla="*/ 0 w 1836084"/>
                <a:gd name="connsiteY0" fmla="*/ 0 h 634365"/>
                <a:gd name="connsiteX1" fmla="*/ 1836084 w 1836084"/>
                <a:gd name="connsiteY1" fmla="*/ 0 h 634365"/>
                <a:gd name="connsiteX2" fmla="*/ 1836084 w 1836084"/>
                <a:gd name="connsiteY2" fmla="*/ 634365 h 634365"/>
                <a:gd name="connsiteX3" fmla="*/ 0 w 1836084"/>
                <a:gd name="connsiteY3" fmla="*/ 634365 h 634365"/>
                <a:gd name="connsiteX4" fmla="*/ 0 w 1836084"/>
                <a:gd name="connsiteY4" fmla="*/ 0 h 63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084" h="634365">
                  <a:moveTo>
                    <a:pt x="0" y="0"/>
                  </a:moveTo>
                  <a:lnTo>
                    <a:pt x="1836084" y="0"/>
                  </a:lnTo>
                  <a:lnTo>
                    <a:pt x="1836084" y="634365"/>
                  </a:lnTo>
                  <a:lnTo>
                    <a:pt x="0" y="63436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Park &amp; Emergency</a:t>
              </a:r>
              <a:endParaRPr lang="en-US" sz="2400" b="1" kern="1200" dirty="0">
                <a:latin typeface="helvetica" panose="020B0604020202020204" pitchFamily="34" charset="0"/>
                <a:cs typeface="helvetica" panose="020B0604020202020204" pitchFamily="34" charset="0"/>
              </a:endParaRPr>
            </a:p>
          </p:txBody>
        </p:sp>
        <p:sp>
          <p:nvSpPr>
            <p:cNvPr id="23" name="Rectangle 22"/>
            <p:cNvSpPr/>
            <p:nvPr/>
          </p:nvSpPr>
          <p:spPr>
            <a:xfrm>
              <a:off x="7210087" y="5519861"/>
              <a:ext cx="634365" cy="634365"/>
            </a:xfrm>
            <a:prstGeom prst="rect">
              <a:avLst/>
            </a:prstGeom>
            <a:blipFill>
              <a:blip r:embed="rId7" cstate="email">
                <a:extLst>
                  <a:ext uri="{28A0092B-C50C-407E-A947-70E740481C1C}">
                    <a14:useLocalDpi xmlns:a14="http://schemas.microsoft.com/office/drawing/2010/main" val="0"/>
                  </a:ext>
                </a:extLst>
              </a:blip>
              <a:srcRect/>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4" name="Freeform 23"/>
            <p:cNvSpPr/>
            <p:nvPr/>
          </p:nvSpPr>
          <p:spPr>
            <a:xfrm>
              <a:off x="7844452" y="5519861"/>
              <a:ext cx="1060682" cy="634365"/>
            </a:xfrm>
            <a:custGeom>
              <a:avLst/>
              <a:gdLst>
                <a:gd name="connsiteX0" fmla="*/ 0 w 1060682"/>
                <a:gd name="connsiteY0" fmla="*/ 0 h 634365"/>
                <a:gd name="connsiteX1" fmla="*/ 1060682 w 1060682"/>
                <a:gd name="connsiteY1" fmla="*/ 0 h 634365"/>
                <a:gd name="connsiteX2" fmla="*/ 1060682 w 1060682"/>
                <a:gd name="connsiteY2" fmla="*/ 634365 h 634365"/>
                <a:gd name="connsiteX3" fmla="*/ 0 w 1060682"/>
                <a:gd name="connsiteY3" fmla="*/ 634365 h 634365"/>
                <a:gd name="connsiteX4" fmla="*/ 0 w 1060682"/>
                <a:gd name="connsiteY4" fmla="*/ 0 h 63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82" h="634365">
                  <a:moveTo>
                    <a:pt x="0" y="0"/>
                  </a:moveTo>
                  <a:lnTo>
                    <a:pt x="1060682" y="0"/>
                  </a:lnTo>
                  <a:lnTo>
                    <a:pt x="1060682" y="634365"/>
                  </a:lnTo>
                  <a:lnTo>
                    <a:pt x="0" y="63436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Brake Pads</a:t>
              </a:r>
              <a:endParaRPr lang="en-US" sz="2400" b="1" kern="1200" dirty="0">
                <a:latin typeface="helvetica" panose="020B0604020202020204" pitchFamily="34" charset="0"/>
                <a:cs typeface="helvetica" panose="020B0604020202020204" pitchFamily="34" charset="0"/>
              </a:endParaRPr>
            </a:p>
          </p:txBody>
        </p:sp>
      </p:grpSp>
      <p:sp>
        <p:nvSpPr>
          <p:cNvPr id="2" name="Title 1"/>
          <p:cNvSpPr>
            <a:spLocks noGrp="1"/>
          </p:cNvSpPr>
          <p:nvPr>
            <p:ph type="title"/>
          </p:nvPr>
        </p:nvSpPr>
        <p:spPr/>
        <p:txBody>
          <a:bodyPr>
            <a:normAutofit/>
          </a:bodyPr>
          <a:lstStyle/>
          <a:p>
            <a:pPr algn="l"/>
            <a:r>
              <a:rPr lang="en-US" sz="2800" b="1" dirty="0" smtClean="0">
                <a:solidFill>
                  <a:schemeClr val="bg1"/>
                </a:solidFill>
                <a:latin typeface="Helvetica" pitchFamily="34" charset="0"/>
              </a:rPr>
              <a:t>Construction</a:t>
            </a:r>
            <a:endParaRPr lang="en-US" sz="2800" b="1" dirty="0">
              <a:solidFill>
                <a:schemeClr val="bg1"/>
              </a:solidFill>
              <a:latin typeface="Helvetica" pitchFamily="34" charset="0"/>
            </a:endParaRPr>
          </a:p>
        </p:txBody>
      </p:sp>
      <p:pic>
        <p:nvPicPr>
          <p:cNvPr id="2056" name="Picture 8" descr="\\wfpb-nas\MarComm\Artwork\machines\illustrations\jpeg\backho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1881809"/>
            <a:ext cx="5029200" cy="459519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81000" y="1217525"/>
            <a:ext cx="5791200" cy="1077218"/>
          </a:xfrm>
          <a:prstGeom prst="rect">
            <a:avLst/>
          </a:prstGeom>
          <a:noFill/>
        </p:spPr>
        <p:txBody>
          <a:bodyPr wrap="square" rtlCol="0">
            <a:spAutoFit/>
          </a:bodyPr>
          <a:lstStyle/>
          <a:p>
            <a:pPr marL="342900" indent="-342900">
              <a:buSzPct val="145000"/>
              <a:buBlip>
                <a:blip r:embed="rId9"/>
              </a:buBlip>
            </a:pPr>
            <a:r>
              <a:rPr lang="en-US" sz="2200" b="1" dirty="0" smtClean="0">
                <a:solidFill>
                  <a:srgbClr val="003591"/>
                </a:solidFill>
                <a:latin typeface="Helvetica" pitchFamily="34" charset="0"/>
                <a:cs typeface="Helvetica" pitchFamily="34" charset="0"/>
              </a:rPr>
              <a:t>Brake and Friction Solutions</a:t>
            </a:r>
          </a:p>
          <a:p>
            <a:r>
              <a:rPr lang="en-US" sz="1400" b="1" i="1" dirty="0">
                <a:solidFill>
                  <a:schemeClr val="bg1">
                    <a:lumMod val="50000"/>
                  </a:schemeClr>
                </a:solidFill>
                <a:latin typeface="Helvetica" pitchFamily="34" charset="0"/>
                <a:cs typeface="Helvetica" pitchFamily="34" charset="0"/>
              </a:rPr>
              <a:t>Applications: All forms of equipment used in </a:t>
            </a:r>
            <a:r>
              <a:rPr lang="en-US" sz="1400" b="1" i="1" dirty="0" smtClean="0">
                <a:solidFill>
                  <a:schemeClr val="bg1">
                    <a:lumMod val="50000"/>
                  </a:schemeClr>
                </a:solidFill>
                <a:latin typeface="Helvetica" pitchFamily="34" charset="0"/>
                <a:cs typeface="Helvetica" pitchFamily="34" charset="0"/>
              </a:rPr>
              <a:t>Construction </a:t>
            </a:r>
            <a:r>
              <a:rPr lang="en-US" sz="1400" b="1" i="1" dirty="0">
                <a:solidFill>
                  <a:schemeClr val="bg1">
                    <a:lumMod val="50000"/>
                  </a:schemeClr>
                </a:solidFill>
                <a:latin typeface="Helvetica" pitchFamily="34" charset="0"/>
                <a:cs typeface="Helvetica" pitchFamily="34" charset="0"/>
              </a:rPr>
              <a:t>&amp; Earth Moving markets.</a:t>
            </a:r>
          </a:p>
          <a:p>
            <a:endParaRPr lang="en-US" sz="1400" b="1" i="1" dirty="0">
              <a:solidFill>
                <a:schemeClr val="bg1">
                  <a:lumMod val="50000"/>
                </a:schemeClr>
              </a:solidFill>
              <a:latin typeface="Helvetica" pitchFamily="34" charset="0"/>
              <a:cs typeface="Helvetica" pitchFamily="34" charset="0"/>
            </a:endParaRPr>
          </a:p>
        </p:txBody>
      </p:sp>
      <p:sp>
        <p:nvSpPr>
          <p:cNvPr id="26" name="Rectangle 25"/>
          <p:cNvSpPr/>
          <p:nvPr/>
        </p:nvSpPr>
        <p:spPr>
          <a:xfrm>
            <a:off x="2438400" y="6172200"/>
            <a:ext cx="6400800" cy="523220"/>
          </a:xfrm>
          <a:prstGeom prst="rect">
            <a:avLst/>
          </a:prstGeom>
        </p:spPr>
        <p:txBody>
          <a:bodyPr wrap="square">
            <a:spAutoFit/>
          </a:bodyPr>
          <a:lstStyle/>
          <a:p>
            <a:pPr lvl="1">
              <a:spcBef>
                <a:spcPct val="20000"/>
              </a:spcBef>
            </a:pPr>
            <a:r>
              <a:rPr lang="en-US" sz="1400" b="1" i="1" dirty="0" smtClean="0">
                <a:latin typeface="helvetica" panose="020B0604020202020204" pitchFamily="34" charset="0"/>
                <a:cs typeface="helvetica" panose="020B0604020202020204" pitchFamily="34" charset="0"/>
              </a:rPr>
              <a:t>Construction OE Customers </a:t>
            </a:r>
            <a:r>
              <a:rPr lang="en-US" sz="1400" b="1" i="1" dirty="0">
                <a:solidFill>
                  <a:schemeClr val="bg1">
                    <a:lumMod val="50000"/>
                  </a:schemeClr>
                </a:solidFill>
                <a:latin typeface="helvetica" panose="020B0604020202020204" pitchFamily="34" charset="0"/>
                <a:cs typeface="helvetica" panose="020B0604020202020204" pitchFamily="34" charset="0"/>
              </a:rPr>
              <a:t>(Short List):</a:t>
            </a:r>
            <a:r>
              <a:rPr lang="en-US" sz="1400" i="1" dirty="0">
                <a:solidFill>
                  <a:schemeClr val="bg1">
                    <a:lumMod val="50000"/>
                  </a:schemeClr>
                </a:solidFill>
                <a:latin typeface="helvetica" panose="020B0604020202020204" pitchFamily="34" charset="0"/>
                <a:cs typeface="helvetica" panose="020B0604020202020204" pitchFamily="34" charset="0"/>
              </a:rPr>
              <a:t> Allison, Caterpillar</a:t>
            </a:r>
            <a:r>
              <a:rPr lang="en-US" sz="1400" i="1" dirty="0" smtClean="0">
                <a:solidFill>
                  <a:schemeClr val="bg1">
                    <a:lumMod val="50000"/>
                  </a:schemeClr>
                </a:solidFill>
                <a:latin typeface="helvetica" panose="020B0604020202020204" pitchFamily="34" charset="0"/>
                <a:cs typeface="helvetica" panose="020B0604020202020204" pitchFamily="34" charset="0"/>
              </a:rPr>
              <a:t>, Dana, Kress, </a:t>
            </a:r>
            <a:r>
              <a:rPr lang="en-US" sz="1400" i="1" dirty="0">
                <a:solidFill>
                  <a:schemeClr val="bg1">
                    <a:lumMod val="50000"/>
                  </a:schemeClr>
                </a:solidFill>
                <a:latin typeface="helvetica" panose="020B0604020202020204" pitchFamily="34" charset="0"/>
                <a:cs typeface="helvetica" panose="020B0604020202020204" pitchFamily="34" charset="0"/>
              </a:rPr>
              <a:t>Volvo, Terex </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endParaRPr lang="en-US" sz="1400" i="1" dirty="0">
              <a:solidFill>
                <a:schemeClr val="bg1">
                  <a:lumMod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72321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solidFill>
                  <a:schemeClr val="bg1"/>
                </a:solidFill>
                <a:latin typeface="Helvetica" pitchFamily="34" charset="0"/>
              </a:rPr>
              <a:t>Agriculture</a:t>
            </a:r>
            <a:endParaRPr lang="en-US" sz="2800" b="1" dirty="0">
              <a:solidFill>
                <a:schemeClr val="bg1"/>
              </a:solidFill>
              <a:latin typeface="Helvetica" pitchFamily="34" charset="0"/>
            </a:endParaRPr>
          </a:p>
        </p:txBody>
      </p:sp>
      <p:grpSp>
        <p:nvGrpSpPr>
          <p:cNvPr id="3" name="Group 2"/>
          <p:cNvGrpSpPr/>
          <p:nvPr/>
        </p:nvGrpSpPr>
        <p:grpSpPr>
          <a:xfrm>
            <a:off x="304800" y="1650092"/>
            <a:ext cx="8915399" cy="4457700"/>
            <a:chOff x="304800" y="1650092"/>
            <a:chExt cx="8915399" cy="4457700"/>
          </a:xfrm>
        </p:grpSpPr>
        <p:sp>
          <p:nvSpPr>
            <p:cNvPr id="5" name="Straight Connector 4"/>
            <p:cNvSpPr/>
            <p:nvPr/>
          </p:nvSpPr>
          <p:spPr>
            <a:xfrm>
              <a:off x="4876798" y="5773464"/>
              <a:ext cx="2164923" cy="1"/>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6" name="Straight Connector 5"/>
            <p:cNvSpPr/>
            <p:nvPr/>
          </p:nvSpPr>
          <p:spPr>
            <a:xfrm>
              <a:off x="5105399" y="5095894"/>
              <a:ext cx="105467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a:off x="5257800" y="3455460"/>
              <a:ext cx="914400" cy="1"/>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0" name="Straight Connector 9"/>
            <p:cNvSpPr/>
            <p:nvPr/>
          </p:nvSpPr>
          <p:spPr>
            <a:xfrm>
              <a:off x="5105399" y="2661989"/>
              <a:ext cx="1035621" cy="1"/>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a:off x="2533650" y="1984419"/>
              <a:ext cx="4508072"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3" name="Oval 12"/>
            <p:cNvSpPr/>
            <p:nvPr/>
          </p:nvSpPr>
          <p:spPr>
            <a:xfrm>
              <a:off x="304800" y="1650092"/>
              <a:ext cx="4457700" cy="4457700"/>
            </a:xfrm>
            <a:prstGeom prst="ellipse">
              <a:avLst/>
            </a:prstGeom>
            <a:solidFill>
              <a:schemeClr val="bg1"/>
            </a:solid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4" name="Freeform 13"/>
            <p:cNvSpPr/>
            <p:nvPr/>
          </p:nvSpPr>
          <p:spPr>
            <a:xfrm>
              <a:off x="1113861" y="4591866"/>
              <a:ext cx="2852928" cy="1471041"/>
            </a:xfrm>
            <a:custGeom>
              <a:avLst/>
              <a:gdLst>
                <a:gd name="connsiteX0" fmla="*/ 0 w 2852928"/>
                <a:gd name="connsiteY0" fmla="*/ 0 h 1471041"/>
                <a:gd name="connsiteX1" fmla="*/ 2852928 w 2852928"/>
                <a:gd name="connsiteY1" fmla="*/ 0 h 1471041"/>
                <a:gd name="connsiteX2" fmla="*/ 2852928 w 2852928"/>
                <a:gd name="connsiteY2" fmla="*/ 1471041 h 1471041"/>
                <a:gd name="connsiteX3" fmla="*/ 0 w 2852928"/>
                <a:gd name="connsiteY3" fmla="*/ 1471041 h 1471041"/>
                <a:gd name="connsiteX4" fmla="*/ 0 w 2852928"/>
                <a:gd name="connsiteY4" fmla="*/ 0 h 1471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1471041">
                  <a:moveTo>
                    <a:pt x="0" y="0"/>
                  </a:moveTo>
                  <a:lnTo>
                    <a:pt x="2852928" y="0"/>
                  </a:lnTo>
                  <a:lnTo>
                    <a:pt x="2852928" y="1471041"/>
                  </a:lnTo>
                  <a:lnTo>
                    <a:pt x="0" y="1471041"/>
                  </a:lnTo>
                  <a:lnTo>
                    <a:pt x="0" y="0"/>
                  </a:lnTo>
                  <a:close/>
                </a:path>
              </a:pathLst>
            </a:custGeom>
            <a:noFill/>
            <a:ln>
              <a:noFill/>
            </a:ln>
            <a:sp3d/>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666750">
                <a:lnSpc>
                  <a:spcPct val="90000"/>
                </a:lnSpc>
                <a:spcBef>
                  <a:spcPct val="0"/>
                </a:spcBef>
                <a:spcAft>
                  <a:spcPct val="35000"/>
                </a:spcAft>
              </a:pPr>
              <a:endParaRPr lang="en-US" sz="1500" b="1" kern="1200" dirty="0" smtClean="0">
                <a:solidFill>
                  <a:schemeClr val="tx1"/>
                </a:solidFill>
                <a:latin typeface="helvetica" panose="020B0604020202020204" pitchFamily="34" charset="0"/>
                <a:cs typeface="helvetica" panose="020B0604020202020204" pitchFamily="34" charset="0"/>
              </a:endParaRPr>
            </a:p>
          </p:txBody>
        </p:sp>
        <p:sp>
          <p:nvSpPr>
            <p:cNvPr id="15" name="Rectangle 14"/>
            <p:cNvSpPr/>
            <p:nvPr/>
          </p:nvSpPr>
          <p:spPr>
            <a:xfrm>
              <a:off x="6875146" y="1650092"/>
              <a:ext cx="668655" cy="668655"/>
            </a:xfrm>
            <a:prstGeom prst="rect">
              <a:avLst/>
            </a:prstGeom>
            <a:blipFill rotWithShape="1">
              <a:blip r:embed="rId2"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6" name="Freeform 15"/>
            <p:cNvSpPr/>
            <p:nvPr/>
          </p:nvSpPr>
          <p:spPr>
            <a:xfrm>
              <a:off x="7513714" y="1650092"/>
              <a:ext cx="1325483" cy="668655"/>
            </a:xfrm>
            <a:custGeom>
              <a:avLst/>
              <a:gdLst>
                <a:gd name="connsiteX0" fmla="*/ 0 w 1325483"/>
                <a:gd name="connsiteY0" fmla="*/ 0 h 668655"/>
                <a:gd name="connsiteX1" fmla="*/ 1325483 w 1325483"/>
                <a:gd name="connsiteY1" fmla="*/ 0 h 668655"/>
                <a:gd name="connsiteX2" fmla="*/ 1325483 w 1325483"/>
                <a:gd name="connsiteY2" fmla="*/ 668655 h 668655"/>
                <a:gd name="connsiteX3" fmla="*/ 0 w 1325483"/>
                <a:gd name="connsiteY3" fmla="*/ 668655 h 668655"/>
                <a:gd name="connsiteX4" fmla="*/ 0 w 1325483"/>
                <a:gd name="connsiteY4" fmla="*/ 0 h 668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483" h="668655">
                  <a:moveTo>
                    <a:pt x="0" y="0"/>
                  </a:moveTo>
                  <a:lnTo>
                    <a:pt x="1325483" y="0"/>
                  </a:lnTo>
                  <a:lnTo>
                    <a:pt x="1325483" y="668655"/>
                  </a:lnTo>
                  <a:lnTo>
                    <a:pt x="0" y="66865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Wet Friction</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17" name="Rectangle 16"/>
            <p:cNvSpPr/>
            <p:nvPr/>
          </p:nvSpPr>
          <p:spPr>
            <a:xfrm>
              <a:off x="6120267" y="2327662"/>
              <a:ext cx="890133" cy="668655"/>
            </a:xfrm>
            <a:prstGeom prst="rect">
              <a:avLst/>
            </a:prstGeom>
            <a:blipFill rotWithShape="1">
              <a:blip r:embed="rId3" cstate="email">
                <a:extLst>
                  <a:ext uri="{28A0092B-C50C-407E-A947-70E740481C1C}">
                    <a14:useLocalDpi xmlns:a14="http://schemas.microsoft.com/office/drawing/2010/main" val="0"/>
                  </a:ext>
                </a:extLst>
              </a:blip>
              <a:stretch>
                <a:fillRect/>
              </a:stretch>
            </a:blip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8" name="Freeform 17"/>
            <p:cNvSpPr/>
            <p:nvPr/>
          </p:nvSpPr>
          <p:spPr>
            <a:xfrm>
              <a:off x="6927735" y="2362198"/>
              <a:ext cx="2216268" cy="668655"/>
            </a:xfrm>
            <a:custGeom>
              <a:avLst/>
              <a:gdLst>
                <a:gd name="connsiteX0" fmla="*/ 0 w 2216268"/>
                <a:gd name="connsiteY0" fmla="*/ 0 h 668655"/>
                <a:gd name="connsiteX1" fmla="*/ 2216268 w 2216268"/>
                <a:gd name="connsiteY1" fmla="*/ 0 h 668655"/>
                <a:gd name="connsiteX2" fmla="*/ 2216268 w 2216268"/>
                <a:gd name="connsiteY2" fmla="*/ 668655 h 668655"/>
                <a:gd name="connsiteX3" fmla="*/ 0 w 2216268"/>
                <a:gd name="connsiteY3" fmla="*/ 668655 h 668655"/>
                <a:gd name="connsiteX4" fmla="*/ 0 w 2216268"/>
                <a:gd name="connsiteY4" fmla="*/ 0 h 668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268" h="668655">
                  <a:moveTo>
                    <a:pt x="0" y="0"/>
                  </a:moveTo>
                  <a:lnTo>
                    <a:pt x="2216268" y="0"/>
                  </a:lnTo>
                  <a:lnTo>
                    <a:pt x="2216268" y="668655"/>
                  </a:lnTo>
                  <a:lnTo>
                    <a:pt x="0" y="66865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Transmission Friction</a:t>
              </a:r>
              <a:endParaRPr lang="en-US" sz="2400" b="1" kern="1200" dirty="0">
                <a:latin typeface="helvetica" panose="020B0604020202020204" pitchFamily="34" charset="0"/>
                <a:cs typeface="helvetica" panose="020B0604020202020204" pitchFamily="34" charset="0"/>
              </a:endParaRPr>
            </a:p>
          </p:txBody>
        </p:sp>
        <p:sp>
          <p:nvSpPr>
            <p:cNvPr id="19" name="Rectangle 18"/>
            <p:cNvSpPr/>
            <p:nvPr/>
          </p:nvSpPr>
          <p:spPr>
            <a:xfrm>
              <a:off x="6032941" y="3124202"/>
              <a:ext cx="278514" cy="668655"/>
            </a:xfrm>
            <a:prstGeom prst="rect">
              <a:avLst/>
            </a:prstGeom>
            <a:blipFill rotWithShape="1">
              <a:blip r:embed="rId4"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0" name="Freeform 19"/>
            <p:cNvSpPr/>
            <p:nvPr/>
          </p:nvSpPr>
          <p:spPr>
            <a:xfrm>
              <a:off x="6367271" y="3121133"/>
              <a:ext cx="1890064" cy="668655"/>
            </a:xfrm>
            <a:custGeom>
              <a:avLst/>
              <a:gdLst>
                <a:gd name="connsiteX0" fmla="*/ 0 w 1890064"/>
                <a:gd name="connsiteY0" fmla="*/ 0 h 668655"/>
                <a:gd name="connsiteX1" fmla="*/ 1890064 w 1890064"/>
                <a:gd name="connsiteY1" fmla="*/ 0 h 668655"/>
                <a:gd name="connsiteX2" fmla="*/ 1890064 w 1890064"/>
                <a:gd name="connsiteY2" fmla="*/ 668655 h 668655"/>
                <a:gd name="connsiteX3" fmla="*/ 0 w 1890064"/>
                <a:gd name="connsiteY3" fmla="*/ 668655 h 668655"/>
                <a:gd name="connsiteX4" fmla="*/ 0 w 1890064"/>
                <a:gd name="connsiteY4" fmla="*/ 0 h 668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064" h="668655">
                  <a:moveTo>
                    <a:pt x="0" y="0"/>
                  </a:moveTo>
                  <a:lnTo>
                    <a:pt x="1890064" y="0"/>
                  </a:lnTo>
                  <a:lnTo>
                    <a:pt x="1890064" y="668655"/>
                  </a:lnTo>
                  <a:lnTo>
                    <a:pt x="0" y="66865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2100 Series Valve</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21" name="Rectangle 20"/>
            <p:cNvSpPr/>
            <p:nvPr/>
          </p:nvSpPr>
          <p:spPr>
            <a:xfrm>
              <a:off x="5698616" y="3968096"/>
              <a:ext cx="668655" cy="668655"/>
            </a:xfrm>
            <a:prstGeom prst="rect">
              <a:avLst/>
            </a:prstGeom>
            <a:blipFill rotWithShape="1">
              <a:blip r:embed="rId5"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2" name="Freeform 21"/>
            <p:cNvSpPr/>
            <p:nvPr/>
          </p:nvSpPr>
          <p:spPr>
            <a:xfrm>
              <a:off x="6367271" y="3968096"/>
              <a:ext cx="2531973" cy="668655"/>
            </a:xfrm>
            <a:custGeom>
              <a:avLst/>
              <a:gdLst>
                <a:gd name="connsiteX0" fmla="*/ 0 w 2531973"/>
                <a:gd name="connsiteY0" fmla="*/ 0 h 668655"/>
                <a:gd name="connsiteX1" fmla="*/ 2531973 w 2531973"/>
                <a:gd name="connsiteY1" fmla="*/ 0 h 668655"/>
                <a:gd name="connsiteX2" fmla="*/ 2531973 w 2531973"/>
                <a:gd name="connsiteY2" fmla="*/ 668655 h 668655"/>
                <a:gd name="connsiteX3" fmla="*/ 0 w 2531973"/>
                <a:gd name="connsiteY3" fmla="*/ 668655 h 668655"/>
                <a:gd name="connsiteX4" fmla="*/ 0 w 2531973"/>
                <a:gd name="connsiteY4" fmla="*/ 0 h 668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973" h="668655">
                  <a:moveTo>
                    <a:pt x="0" y="0"/>
                  </a:moveTo>
                  <a:lnTo>
                    <a:pt x="2531973" y="0"/>
                  </a:lnTo>
                  <a:lnTo>
                    <a:pt x="2531973" y="668655"/>
                  </a:lnTo>
                  <a:lnTo>
                    <a:pt x="0" y="66865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Master Cylinder &amp; Boosters</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23" name="Oval 22"/>
            <p:cNvSpPr/>
            <p:nvPr/>
          </p:nvSpPr>
          <p:spPr>
            <a:xfrm>
              <a:off x="6054341" y="4761567"/>
              <a:ext cx="668655" cy="668655"/>
            </a:xfrm>
            <a:prstGeom prst="ellipse">
              <a:avLst/>
            </a:prstGeom>
            <a:blipFill>
              <a:blip r:embed="rId6" cstate="email">
                <a:extLst>
                  <a:ext uri="{28A0092B-C50C-407E-A947-70E740481C1C}">
                    <a14:useLocalDpi xmlns:a14="http://schemas.microsoft.com/office/drawing/2010/main" val="0"/>
                  </a:ext>
                </a:extLst>
              </a:blip>
              <a:srcRect/>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4" name="Freeform 23"/>
            <p:cNvSpPr/>
            <p:nvPr/>
          </p:nvSpPr>
          <p:spPr>
            <a:xfrm>
              <a:off x="6722996" y="4761567"/>
              <a:ext cx="2005566" cy="668655"/>
            </a:xfrm>
            <a:custGeom>
              <a:avLst/>
              <a:gdLst>
                <a:gd name="connsiteX0" fmla="*/ 0 w 2005566"/>
                <a:gd name="connsiteY0" fmla="*/ 0 h 668655"/>
                <a:gd name="connsiteX1" fmla="*/ 2005566 w 2005566"/>
                <a:gd name="connsiteY1" fmla="*/ 0 h 668655"/>
                <a:gd name="connsiteX2" fmla="*/ 2005566 w 2005566"/>
                <a:gd name="connsiteY2" fmla="*/ 668655 h 668655"/>
                <a:gd name="connsiteX3" fmla="*/ 0 w 2005566"/>
                <a:gd name="connsiteY3" fmla="*/ 668655 h 668655"/>
                <a:gd name="connsiteX4" fmla="*/ 0 w 2005566"/>
                <a:gd name="connsiteY4" fmla="*/ 0 h 668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566" h="668655">
                  <a:moveTo>
                    <a:pt x="0" y="0"/>
                  </a:moveTo>
                  <a:lnTo>
                    <a:pt x="2005566" y="0"/>
                  </a:lnTo>
                  <a:lnTo>
                    <a:pt x="2005566" y="668655"/>
                  </a:lnTo>
                  <a:lnTo>
                    <a:pt x="0" y="66865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Ball on Ramp Brake</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25" name="Rectangle 24"/>
            <p:cNvSpPr/>
            <p:nvPr/>
          </p:nvSpPr>
          <p:spPr>
            <a:xfrm>
              <a:off x="6644995" y="5486401"/>
              <a:ext cx="793452" cy="574127"/>
            </a:xfrm>
            <a:prstGeom prst="rect">
              <a:avLst/>
            </a:prstGeom>
            <a:blipFill rotWithShape="1">
              <a:blip r:embed="rId7"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6" name="Freeform 25"/>
            <p:cNvSpPr/>
            <p:nvPr/>
          </p:nvSpPr>
          <p:spPr>
            <a:xfrm>
              <a:off x="7376049" y="5439137"/>
              <a:ext cx="1844150" cy="668655"/>
            </a:xfrm>
            <a:custGeom>
              <a:avLst/>
              <a:gdLst>
                <a:gd name="connsiteX0" fmla="*/ 0 w 1844150"/>
                <a:gd name="connsiteY0" fmla="*/ 0 h 668655"/>
                <a:gd name="connsiteX1" fmla="*/ 1844150 w 1844150"/>
                <a:gd name="connsiteY1" fmla="*/ 0 h 668655"/>
                <a:gd name="connsiteX2" fmla="*/ 1844150 w 1844150"/>
                <a:gd name="connsiteY2" fmla="*/ 668655 h 668655"/>
                <a:gd name="connsiteX3" fmla="*/ 0 w 1844150"/>
                <a:gd name="connsiteY3" fmla="*/ 668655 h 668655"/>
                <a:gd name="connsiteX4" fmla="*/ 0 w 1844150"/>
                <a:gd name="connsiteY4" fmla="*/ 0 h 668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150" h="668655">
                  <a:moveTo>
                    <a:pt x="0" y="0"/>
                  </a:moveTo>
                  <a:lnTo>
                    <a:pt x="1844150" y="0"/>
                  </a:lnTo>
                  <a:lnTo>
                    <a:pt x="1844150" y="668655"/>
                  </a:lnTo>
                  <a:lnTo>
                    <a:pt x="0" y="66865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Park &amp; Emergency</a:t>
              </a:r>
              <a:endParaRPr lang="en-US" sz="2400" b="1" kern="1200" dirty="0">
                <a:latin typeface="helvetica" panose="020B0604020202020204" pitchFamily="34" charset="0"/>
                <a:cs typeface="helvetica" panose="020B0604020202020204" pitchFamily="34" charset="0"/>
              </a:endParaRPr>
            </a:p>
          </p:txBody>
        </p:sp>
      </p:grpSp>
      <p:pic>
        <p:nvPicPr>
          <p:cNvPr id="1026" name="Picture 2" descr="\\wfpb-nas\MarComm\Artwork\machines\illustrations\jpeg\tractor.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168" y="1905000"/>
            <a:ext cx="4834631" cy="4343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38400" y="6172200"/>
            <a:ext cx="6400800" cy="523220"/>
          </a:xfrm>
          <a:prstGeom prst="rect">
            <a:avLst/>
          </a:prstGeom>
        </p:spPr>
        <p:txBody>
          <a:bodyPr wrap="square">
            <a:spAutoFit/>
          </a:bodyPr>
          <a:lstStyle/>
          <a:p>
            <a:pPr lvl="1">
              <a:spcBef>
                <a:spcPct val="20000"/>
              </a:spcBef>
            </a:pPr>
            <a:r>
              <a:rPr lang="en-US" sz="1400" b="1" i="1" dirty="0" smtClean="0">
                <a:latin typeface="helvetica" panose="020B0604020202020204" pitchFamily="34" charset="0"/>
                <a:cs typeface="helvetica" panose="020B0604020202020204" pitchFamily="34" charset="0"/>
              </a:rPr>
              <a:t>Agricultural OE Customers</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a:solidFill>
                  <a:schemeClr val="bg1">
                    <a:lumMod val="50000"/>
                  </a:schemeClr>
                </a:solidFill>
                <a:latin typeface="helvetica" panose="020B0604020202020204" pitchFamily="34" charset="0"/>
                <a:cs typeface="helvetica" panose="020B0604020202020204" pitchFamily="34" charset="0"/>
              </a:rPr>
              <a:t>(Short List): </a:t>
            </a:r>
            <a:r>
              <a:rPr lang="en-US" sz="1400" i="1" dirty="0" err="1" smtClean="0">
                <a:solidFill>
                  <a:schemeClr val="bg1">
                    <a:lumMod val="50000"/>
                  </a:schemeClr>
                </a:solidFill>
                <a:latin typeface="helvetica" panose="020B0604020202020204" pitchFamily="34" charset="0"/>
                <a:cs typeface="helvetica" panose="020B0604020202020204" pitchFamily="34" charset="0"/>
              </a:rPr>
              <a:t>Agco</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err="1" smtClean="0">
                <a:solidFill>
                  <a:schemeClr val="bg1">
                    <a:lumMod val="50000"/>
                  </a:schemeClr>
                </a:solidFill>
                <a:latin typeface="helvetica" panose="020B0604020202020204" pitchFamily="34" charset="0"/>
                <a:cs typeface="helvetica" panose="020B0604020202020204" pitchFamily="34" charset="0"/>
              </a:rPr>
              <a:t>Carraro</a:t>
            </a:r>
            <a:r>
              <a:rPr lang="en-US" sz="1400" i="1" dirty="0">
                <a:solidFill>
                  <a:schemeClr val="bg1">
                    <a:lumMod val="50000"/>
                  </a:schemeClr>
                </a:solidFill>
                <a:latin typeface="helvetica" panose="020B0604020202020204" pitchFamily="34" charset="0"/>
                <a:cs typeface="helvetica" panose="020B0604020202020204" pitchFamily="34" charset="0"/>
              </a:rPr>
              <a:t>, Clark Hurth, CNH</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a:solidFill>
                  <a:schemeClr val="bg1">
                    <a:lumMod val="50000"/>
                  </a:schemeClr>
                </a:solidFill>
                <a:latin typeface="helvetica" panose="020B0604020202020204" pitchFamily="34" charset="0"/>
                <a:cs typeface="helvetica" panose="020B0604020202020204" pitchFamily="34" charset="0"/>
              </a:rPr>
              <a:t>John Deere, </a:t>
            </a:r>
            <a:r>
              <a:rPr lang="en-US" sz="1400" i="1" dirty="0" err="1" smtClean="0">
                <a:solidFill>
                  <a:schemeClr val="bg1">
                    <a:lumMod val="50000"/>
                  </a:schemeClr>
                </a:solidFill>
                <a:latin typeface="helvetica" panose="020B0604020202020204" pitchFamily="34" charset="0"/>
                <a:cs typeface="helvetica" panose="020B0604020202020204" pitchFamily="34" charset="0"/>
              </a:rPr>
              <a:t>Oxbo</a:t>
            </a:r>
            <a:r>
              <a:rPr lang="en-US" sz="1400" i="1" dirty="0" smtClean="0">
                <a:solidFill>
                  <a:schemeClr val="bg1">
                    <a:lumMod val="50000"/>
                  </a:schemeClr>
                </a:solidFill>
                <a:latin typeface="helvetica" panose="020B0604020202020204" pitchFamily="34" charset="0"/>
                <a:cs typeface="helvetica" panose="020B0604020202020204" pitchFamily="34" charset="0"/>
              </a:rPr>
              <a:t>, Same </a:t>
            </a:r>
            <a:r>
              <a:rPr lang="en-US" sz="1400" i="1" dirty="0">
                <a:solidFill>
                  <a:schemeClr val="bg1">
                    <a:lumMod val="50000"/>
                  </a:schemeClr>
                </a:solidFill>
                <a:latin typeface="helvetica" panose="020B0604020202020204" pitchFamily="34" charset="0"/>
                <a:cs typeface="helvetica" panose="020B0604020202020204" pitchFamily="34" charset="0"/>
              </a:rPr>
              <a:t>Deutz </a:t>
            </a:r>
            <a:r>
              <a:rPr lang="en-US" sz="1400" i="1" dirty="0" err="1">
                <a:solidFill>
                  <a:schemeClr val="bg1">
                    <a:lumMod val="50000"/>
                  </a:schemeClr>
                </a:solidFill>
                <a:latin typeface="helvetica" panose="020B0604020202020204" pitchFamily="34" charset="0"/>
                <a:cs typeface="helvetica" panose="020B0604020202020204" pitchFamily="34" charset="0"/>
              </a:rPr>
              <a:t>Fahr</a:t>
            </a:r>
            <a:r>
              <a:rPr lang="en-US" sz="1400" i="1" dirty="0">
                <a:solidFill>
                  <a:schemeClr val="bg1">
                    <a:lumMod val="50000"/>
                  </a:schemeClr>
                </a:solidFill>
                <a:latin typeface="helvetica" panose="020B0604020202020204" pitchFamily="34" charset="0"/>
                <a:cs typeface="helvetica" panose="020B0604020202020204" pitchFamily="34" charset="0"/>
              </a:rPr>
              <a:t> </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endParaRPr lang="en-US" sz="1400" i="1" dirty="0">
              <a:solidFill>
                <a:schemeClr val="bg1">
                  <a:lumMod val="50000"/>
                </a:schemeClr>
              </a:solidFill>
              <a:latin typeface="helvetica" panose="020B0604020202020204" pitchFamily="34" charset="0"/>
              <a:cs typeface="helvetica" panose="020B0604020202020204" pitchFamily="34" charset="0"/>
            </a:endParaRPr>
          </a:p>
        </p:txBody>
      </p:sp>
      <p:sp>
        <p:nvSpPr>
          <p:cNvPr id="11" name="TextBox 10"/>
          <p:cNvSpPr txBox="1"/>
          <p:nvPr/>
        </p:nvSpPr>
        <p:spPr>
          <a:xfrm>
            <a:off x="381000" y="1190891"/>
            <a:ext cx="5791200" cy="861774"/>
          </a:xfrm>
          <a:prstGeom prst="rect">
            <a:avLst/>
          </a:prstGeom>
          <a:noFill/>
        </p:spPr>
        <p:txBody>
          <a:bodyPr wrap="square" rtlCol="0">
            <a:spAutoFit/>
          </a:bodyPr>
          <a:lstStyle/>
          <a:p>
            <a:pPr marL="342900" indent="-342900">
              <a:buSzPct val="145000"/>
              <a:buBlip>
                <a:blip r:embed="rId9"/>
              </a:buBlip>
            </a:pPr>
            <a:r>
              <a:rPr lang="en-US" sz="2200" b="1" dirty="0" smtClean="0">
                <a:solidFill>
                  <a:srgbClr val="003591"/>
                </a:solidFill>
                <a:latin typeface="Helvetica" pitchFamily="34" charset="0"/>
                <a:cs typeface="Helvetica" pitchFamily="34" charset="0"/>
              </a:rPr>
              <a:t>Brake and Friction Solutions</a:t>
            </a:r>
          </a:p>
          <a:p>
            <a:r>
              <a:rPr lang="en-US" sz="1400" b="1" i="1" dirty="0">
                <a:solidFill>
                  <a:schemeClr val="bg1">
                    <a:lumMod val="50000"/>
                  </a:schemeClr>
                </a:solidFill>
                <a:latin typeface="Helvetica" pitchFamily="34" charset="0"/>
                <a:cs typeface="Helvetica" pitchFamily="34" charset="0"/>
              </a:rPr>
              <a:t>Applications: E</a:t>
            </a:r>
            <a:r>
              <a:rPr lang="en-US" sz="1400" b="1" i="1" dirty="0" smtClean="0">
                <a:solidFill>
                  <a:schemeClr val="bg1">
                    <a:lumMod val="50000"/>
                  </a:schemeClr>
                </a:solidFill>
                <a:latin typeface="Helvetica" pitchFamily="34" charset="0"/>
                <a:cs typeface="Helvetica" pitchFamily="34" charset="0"/>
              </a:rPr>
              <a:t>quipment </a:t>
            </a:r>
            <a:r>
              <a:rPr lang="en-US" sz="1400" b="1" i="1" dirty="0">
                <a:solidFill>
                  <a:schemeClr val="bg1">
                    <a:lumMod val="50000"/>
                  </a:schemeClr>
                </a:solidFill>
                <a:latin typeface="Helvetica" pitchFamily="34" charset="0"/>
                <a:cs typeface="Helvetica" pitchFamily="34" charset="0"/>
              </a:rPr>
              <a:t>used in Agriculture, Forestry &amp; Farming industries</a:t>
            </a:r>
            <a:r>
              <a:rPr lang="en-US" sz="1400" b="1" i="1" dirty="0" smtClean="0">
                <a:solidFill>
                  <a:schemeClr val="bg1">
                    <a:lumMod val="50000"/>
                  </a:schemeClr>
                </a:solidFill>
                <a:latin typeface="Helvetica" pitchFamily="34" charset="0"/>
                <a:cs typeface="Helvetica" pitchFamily="34" charset="0"/>
              </a:rPr>
              <a:t>.</a:t>
            </a:r>
            <a:endParaRPr lang="en-US" sz="1400" b="1" i="1" dirty="0">
              <a:solidFill>
                <a:schemeClr val="bg1">
                  <a:lumMod val="50000"/>
                </a:schemeClr>
              </a:solidFill>
              <a:latin typeface="Helvetica" pitchFamily="34" charset="0"/>
              <a:cs typeface="Helvetica" pitchFamily="34" charset="0"/>
            </a:endParaRPr>
          </a:p>
        </p:txBody>
      </p:sp>
      <p:sp>
        <p:nvSpPr>
          <p:cNvPr id="28" name="Straight Connector 27"/>
          <p:cNvSpPr/>
          <p:nvPr/>
        </p:nvSpPr>
        <p:spPr>
          <a:xfrm>
            <a:off x="5257800" y="4343400"/>
            <a:ext cx="60960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87580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t>Renewable Energy</a:t>
            </a:r>
            <a:endParaRPr lang="en-US" sz="2800" b="1" dirty="0">
              <a:solidFill>
                <a:schemeClr val="bg1"/>
              </a:solidFill>
            </a:endParaRPr>
          </a:p>
        </p:txBody>
      </p:sp>
      <p:grpSp>
        <p:nvGrpSpPr>
          <p:cNvPr id="22" name="Group 21"/>
          <p:cNvGrpSpPr/>
          <p:nvPr/>
        </p:nvGrpSpPr>
        <p:grpSpPr>
          <a:xfrm>
            <a:off x="515607" y="2038349"/>
            <a:ext cx="8763072" cy="4457701"/>
            <a:chOff x="515607" y="2038349"/>
            <a:chExt cx="8763072" cy="4457701"/>
          </a:xfrm>
        </p:grpSpPr>
        <p:sp>
          <p:nvSpPr>
            <p:cNvPr id="5" name="Straight Connector 4"/>
            <p:cNvSpPr/>
            <p:nvPr/>
          </p:nvSpPr>
          <p:spPr>
            <a:xfrm>
              <a:off x="2744457" y="6005702"/>
              <a:ext cx="4390834"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6" name="Straight Connector 5"/>
            <p:cNvSpPr/>
            <p:nvPr/>
          </p:nvSpPr>
          <p:spPr>
            <a:xfrm>
              <a:off x="4973307" y="4922481"/>
              <a:ext cx="1426464"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4973307" y="3611918"/>
              <a:ext cx="1426464"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a:off x="4495800" y="2528696"/>
              <a:ext cx="263949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0" name="Oval 9"/>
            <p:cNvSpPr/>
            <p:nvPr/>
          </p:nvSpPr>
          <p:spPr>
            <a:xfrm>
              <a:off x="515607" y="2038349"/>
              <a:ext cx="4457700" cy="4457700"/>
            </a:xfrm>
            <a:prstGeom prst="ellipse">
              <a:avLst/>
            </a:prstGeom>
            <a:solidFill>
              <a:schemeClr val="bg1"/>
            </a:solid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1" name="Freeform 10"/>
            <p:cNvSpPr/>
            <p:nvPr/>
          </p:nvSpPr>
          <p:spPr>
            <a:xfrm>
              <a:off x="1324669" y="4980124"/>
              <a:ext cx="2852928" cy="1471041"/>
            </a:xfrm>
            <a:custGeom>
              <a:avLst/>
              <a:gdLst>
                <a:gd name="connsiteX0" fmla="*/ 0 w 2852928"/>
                <a:gd name="connsiteY0" fmla="*/ 0 h 1471041"/>
                <a:gd name="connsiteX1" fmla="*/ 2852928 w 2852928"/>
                <a:gd name="connsiteY1" fmla="*/ 0 h 1471041"/>
                <a:gd name="connsiteX2" fmla="*/ 2852928 w 2852928"/>
                <a:gd name="connsiteY2" fmla="*/ 1471041 h 1471041"/>
                <a:gd name="connsiteX3" fmla="*/ 0 w 2852928"/>
                <a:gd name="connsiteY3" fmla="*/ 1471041 h 1471041"/>
                <a:gd name="connsiteX4" fmla="*/ 0 w 2852928"/>
                <a:gd name="connsiteY4" fmla="*/ 0 h 1471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1471041">
                  <a:moveTo>
                    <a:pt x="0" y="0"/>
                  </a:moveTo>
                  <a:lnTo>
                    <a:pt x="2852928" y="0"/>
                  </a:lnTo>
                  <a:lnTo>
                    <a:pt x="2852928" y="1471041"/>
                  </a:lnTo>
                  <a:lnTo>
                    <a:pt x="0" y="1471041"/>
                  </a:lnTo>
                  <a:lnTo>
                    <a:pt x="0" y="0"/>
                  </a:lnTo>
                  <a:close/>
                </a:path>
              </a:pathLst>
            </a:custGeom>
            <a:noFill/>
            <a:ln>
              <a:noFill/>
            </a:ln>
            <a:sp3d/>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666750">
                <a:lnSpc>
                  <a:spcPct val="90000"/>
                </a:lnSpc>
                <a:spcBef>
                  <a:spcPct val="0"/>
                </a:spcBef>
                <a:spcAft>
                  <a:spcPct val="35000"/>
                </a:spcAft>
              </a:pPr>
              <a:endParaRPr lang="en-US" sz="1500" b="1" kern="1200" dirty="0" smtClean="0">
                <a:solidFill>
                  <a:schemeClr val="tx1"/>
                </a:solidFill>
                <a:latin typeface="helvetica" panose="020B0604020202020204" pitchFamily="34" charset="0"/>
                <a:cs typeface="helvetica" panose="020B0604020202020204" pitchFamily="34" charset="0"/>
              </a:endParaRPr>
            </a:p>
          </p:txBody>
        </p:sp>
        <p:sp>
          <p:nvSpPr>
            <p:cNvPr id="12" name="Rectangle 11"/>
            <p:cNvSpPr/>
            <p:nvPr/>
          </p:nvSpPr>
          <p:spPr>
            <a:xfrm>
              <a:off x="6592066" y="2237994"/>
              <a:ext cx="1086452" cy="581404"/>
            </a:xfrm>
            <a:prstGeom prst="rect">
              <a:avLst/>
            </a:prstGeom>
            <a:blipFill rotWithShape="1">
              <a:blip r:embed="rId2"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4" name="Freeform 13"/>
            <p:cNvSpPr/>
            <p:nvPr/>
          </p:nvSpPr>
          <p:spPr>
            <a:xfrm>
              <a:off x="7625639" y="2038349"/>
              <a:ext cx="1653040" cy="980694"/>
            </a:xfrm>
            <a:custGeom>
              <a:avLst/>
              <a:gdLst>
                <a:gd name="connsiteX0" fmla="*/ 0 w 1653040"/>
                <a:gd name="connsiteY0" fmla="*/ 0 h 980694"/>
                <a:gd name="connsiteX1" fmla="*/ 1653040 w 1653040"/>
                <a:gd name="connsiteY1" fmla="*/ 0 h 980694"/>
                <a:gd name="connsiteX2" fmla="*/ 1653040 w 1653040"/>
                <a:gd name="connsiteY2" fmla="*/ 980694 h 980694"/>
                <a:gd name="connsiteX3" fmla="*/ 0 w 1653040"/>
                <a:gd name="connsiteY3" fmla="*/ 980694 h 980694"/>
                <a:gd name="connsiteX4" fmla="*/ 0 w 1653040"/>
                <a:gd name="connsiteY4" fmla="*/ 0 h 980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0" h="980694">
                  <a:moveTo>
                    <a:pt x="0" y="0"/>
                  </a:moveTo>
                  <a:lnTo>
                    <a:pt x="1653040" y="0"/>
                  </a:lnTo>
                  <a:lnTo>
                    <a:pt x="1653040" y="980694"/>
                  </a:lnTo>
                  <a:lnTo>
                    <a:pt x="0" y="98069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Rotor Brakes (KiloWatt)</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15" name="Rectangle 14"/>
            <p:cNvSpPr/>
            <p:nvPr/>
          </p:nvSpPr>
          <p:spPr>
            <a:xfrm>
              <a:off x="5776442" y="3121571"/>
              <a:ext cx="1246658" cy="980694"/>
            </a:xfrm>
            <a:prstGeom prst="rect">
              <a:avLst/>
            </a:prstGeom>
            <a:blipFill rotWithShape="1">
              <a:blip r:embed="rId3"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7" name="Freeform 16"/>
            <p:cNvSpPr/>
            <p:nvPr/>
          </p:nvSpPr>
          <p:spPr>
            <a:xfrm>
              <a:off x="7033882" y="3206950"/>
              <a:ext cx="2040651" cy="980694"/>
            </a:xfrm>
            <a:custGeom>
              <a:avLst/>
              <a:gdLst>
                <a:gd name="connsiteX0" fmla="*/ 0 w 2040651"/>
                <a:gd name="connsiteY0" fmla="*/ 0 h 980694"/>
                <a:gd name="connsiteX1" fmla="*/ 2040651 w 2040651"/>
                <a:gd name="connsiteY1" fmla="*/ 0 h 980694"/>
                <a:gd name="connsiteX2" fmla="*/ 2040651 w 2040651"/>
                <a:gd name="connsiteY2" fmla="*/ 980694 h 980694"/>
                <a:gd name="connsiteX3" fmla="*/ 0 w 2040651"/>
                <a:gd name="connsiteY3" fmla="*/ 980694 h 980694"/>
                <a:gd name="connsiteX4" fmla="*/ 0 w 2040651"/>
                <a:gd name="connsiteY4" fmla="*/ 0 h 980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651" h="980694">
                  <a:moveTo>
                    <a:pt x="0" y="0"/>
                  </a:moveTo>
                  <a:lnTo>
                    <a:pt x="2040651" y="0"/>
                  </a:lnTo>
                  <a:lnTo>
                    <a:pt x="2040651" y="980694"/>
                  </a:lnTo>
                  <a:lnTo>
                    <a:pt x="0" y="98069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Yaw &amp; Rotor Brakes (MegaWatt)</a:t>
              </a:r>
              <a:endParaRPr lang="en-US" sz="2400" b="1" kern="1200" dirty="0">
                <a:latin typeface="helvetica" panose="020B0604020202020204" pitchFamily="34" charset="0"/>
                <a:cs typeface="helvetica" panose="020B0604020202020204" pitchFamily="34" charset="0"/>
              </a:endParaRPr>
            </a:p>
          </p:txBody>
        </p:sp>
        <p:sp>
          <p:nvSpPr>
            <p:cNvPr id="18" name="Rectangle 17"/>
            <p:cNvSpPr/>
            <p:nvPr/>
          </p:nvSpPr>
          <p:spPr>
            <a:xfrm>
              <a:off x="5909424" y="4432134"/>
              <a:ext cx="980694" cy="980694"/>
            </a:xfrm>
            <a:prstGeom prst="rect">
              <a:avLst/>
            </a:prstGeom>
            <a:blipFill rotWithShape="1">
              <a:blip r:embed="rId4"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9" name="Freeform 18"/>
            <p:cNvSpPr/>
            <p:nvPr/>
          </p:nvSpPr>
          <p:spPr>
            <a:xfrm>
              <a:off x="6890118" y="4432134"/>
              <a:ext cx="1468951" cy="980694"/>
            </a:xfrm>
            <a:custGeom>
              <a:avLst/>
              <a:gdLst>
                <a:gd name="connsiteX0" fmla="*/ 0 w 1468951"/>
                <a:gd name="connsiteY0" fmla="*/ 0 h 980694"/>
                <a:gd name="connsiteX1" fmla="*/ 1468951 w 1468951"/>
                <a:gd name="connsiteY1" fmla="*/ 0 h 980694"/>
                <a:gd name="connsiteX2" fmla="*/ 1468951 w 1468951"/>
                <a:gd name="connsiteY2" fmla="*/ 980694 h 980694"/>
                <a:gd name="connsiteX3" fmla="*/ 0 w 1468951"/>
                <a:gd name="connsiteY3" fmla="*/ 980694 h 980694"/>
                <a:gd name="connsiteX4" fmla="*/ 0 w 1468951"/>
                <a:gd name="connsiteY4" fmla="*/ 0 h 980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951" h="980694">
                  <a:moveTo>
                    <a:pt x="0" y="0"/>
                  </a:moveTo>
                  <a:lnTo>
                    <a:pt x="1468951" y="0"/>
                  </a:lnTo>
                  <a:lnTo>
                    <a:pt x="1468951" y="980694"/>
                  </a:lnTo>
                  <a:lnTo>
                    <a:pt x="0" y="98069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Sintered Friction Linings</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20" name="Rectangle 19"/>
            <p:cNvSpPr/>
            <p:nvPr/>
          </p:nvSpPr>
          <p:spPr>
            <a:xfrm>
              <a:off x="6644945" y="5612797"/>
              <a:ext cx="980694" cy="785810"/>
            </a:xfrm>
            <a:prstGeom prst="rect">
              <a:avLst/>
            </a:prstGeom>
            <a:blipFill rotWithShape="1">
              <a:blip r:embed="rId5"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1" name="Freeform 20"/>
            <p:cNvSpPr/>
            <p:nvPr/>
          </p:nvSpPr>
          <p:spPr>
            <a:xfrm>
              <a:off x="7625639" y="5515356"/>
              <a:ext cx="1348384" cy="980694"/>
            </a:xfrm>
            <a:custGeom>
              <a:avLst/>
              <a:gdLst>
                <a:gd name="connsiteX0" fmla="*/ 0 w 1348384"/>
                <a:gd name="connsiteY0" fmla="*/ 0 h 980694"/>
                <a:gd name="connsiteX1" fmla="*/ 1348384 w 1348384"/>
                <a:gd name="connsiteY1" fmla="*/ 0 h 980694"/>
                <a:gd name="connsiteX2" fmla="*/ 1348384 w 1348384"/>
                <a:gd name="connsiteY2" fmla="*/ 980694 h 980694"/>
                <a:gd name="connsiteX3" fmla="*/ 0 w 1348384"/>
                <a:gd name="connsiteY3" fmla="*/ 980694 h 980694"/>
                <a:gd name="connsiteX4" fmla="*/ 0 w 1348384"/>
                <a:gd name="connsiteY4" fmla="*/ 0 h 980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84" h="980694">
                  <a:moveTo>
                    <a:pt x="0" y="0"/>
                  </a:moveTo>
                  <a:lnTo>
                    <a:pt x="1348384" y="0"/>
                  </a:lnTo>
                  <a:lnTo>
                    <a:pt x="1348384" y="980694"/>
                  </a:lnTo>
                  <a:lnTo>
                    <a:pt x="0" y="98069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Organic Friction Linings</a:t>
              </a:r>
              <a:endParaRPr lang="en-US" sz="2400" b="1" kern="1200" dirty="0">
                <a:solidFill>
                  <a:schemeClr val="tx1"/>
                </a:solidFill>
                <a:latin typeface="helvetica" panose="020B0604020202020204" pitchFamily="34" charset="0"/>
                <a:cs typeface="helvetica" panose="020B0604020202020204" pitchFamily="34" charset="0"/>
              </a:endParaRPr>
            </a:p>
          </p:txBody>
        </p:sp>
      </p:grpSp>
      <p:pic>
        <p:nvPicPr>
          <p:cNvPr id="3075" name="Picture 3" descr="\\wfpb-nas\MarComm\Artwork\machines\illustrations\jpeg\turbine w assembly.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8" y="2133600"/>
            <a:ext cx="4496348" cy="4495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04800" y="1143000"/>
            <a:ext cx="6629400" cy="1292662"/>
          </a:xfrm>
          <a:prstGeom prst="rect">
            <a:avLst/>
          </a:prstGeom>
          <a:noFill/>
        </p:spPr>
        <p:txBody>
          <a:bodyPr wrap="square" rtlCol="0">
            <a:spAutoFit/>
          </a:bodyPr>
          <a:lstStyle/>
          <a:p>
            <a:pPr marL="342900" indent="-342900">
              <a:buSzPct val="145000"/>
              <a:buBlip>
                <a:blip r:embed="rId7"/>
              </a:buBlip>
            </a:pPr>
            <a:r>
              <a:rPr lang="en-US" sz="2200" b="1" dirty="0" smtClean="0">
                <a:solidFill>
                  <a:srgbClr val="003591"/>
                </a:solidFill>
                <a:latin typeface="Helvetica" pitchFamily="34" charset="0"/>
                <a:cs typeface="Helvetica" pitchFamily="34" charset="0"/>
              </a:rPr>
              <a:t>Brake and Friction Solutions</a:t>
            </a:r>
          </a:p>
          <a:p>
            <a:r>
              <a:rPr lang="en-US" sz="1400" b="1" i="1" dirty="0">
                <a:solidFill>
                  <a:schemeClr val="bg1">
                    <a:lumMod val="50000"/>
                  </a:schemeClr>
                </a:solidFill>
                <a:latin typeface="Helvetica" pitchFamily="34" charset="0"/>
                <a:cs typeface="Helvetica" pitchFamily="34" charset="0"/>
              </a:rPr>
              <a:t>Applications: CBF offers innovative and cost-reducing features on next-generation brakes, friction and hydraulic </a:t>
            </a:r>
            <a:r>
              <a:rPr lang="en-US" sz="1400" b="1" i="1" dirty="0" smtClean="0">
                <a:solidFill>
                  <a:schemeClr val="bg1">
                    <a:lumMod val="50000"/>
                  </a:schemeClr>
                </a:solidFill>
                <a:latin typeface="Helvetica" pitchFamily="34" charset="0"/>
                <a:cs typeface="Helvetica" pitchFamily="34" charset="0"/>
              </a:rPr>
              <a:t>systems for both </a:t>
            </a:r>
            <a:r>
              <a:rPr lang="en-US" sz="1400" b="1" i="1" dirty="0">
                <a:solidFill>
                  <a:schemeClr val="bg1">
                    <a:lumMod val="50000"/>
                  </a:schemeClr>
                </a:solidFill>
                <a:latin typeface="Helvetica" pitchFamily="34" charset="0"/>
                <a:cs typeface="Helvetica" pitchFamily="34" charset="0"/>
              </a:rPr>
              <a:t>the MegaWatt and KiloWatt class </a:t>
            </a:r>
            <a:r>
              <a:rPr lang="en-US" sz="1400" b="1" i="1" dirty="0" smtClean="0">
                <a:solidFill>
                  <a:schemeClr val="bg1">
                    <a:lumMod val="50000"/>
                  </a:schemeClr>
                </a:solidFill>
                <a:latin typeface="Helvetica" pitchFamily="34" charset="0"/>
                <a:cs typeface="Helvetica" pitchFamily="34" charset="0"/>
              </a:rPr>
              <a:t>wind markets</a:t>
            </a:r>
            <a:r>
              <a:rPr lang="en-US" sz="1400" b="1" i="1" dirty="0">
                <a:solidFill>
                  <a:schemeClr val="bg1">
                    <a:lumMod val="50000"/>
                  </a:schemeClr>
                </a:solidFill>
                <a:latin typeface="Helvetica" pitchFamily="34" charset="0"/>
                <a:cs typeface="Helvetica" pitchFamily="34" charset="0"/>
              </a:rPr>
              <a:t>.</a:t>
            </a:r>
          </a:p>
          <a:p>
            <a:endParaRPr lang="en-US" sz="1400" b="1" i="1" dirty="0">
              <a:solidFill>
                <a:schemeClr val="bg1">
                  <a:lumMod val="50000"/>
                </a:schemeClr>
              </a:solidFill>
              <a:latin typeface="Helvetica" pitchFamily="34" charset="0"/>
              <a:cs typeface="Helvetica" pitchFamily="34" charset="0"/>
            </a:endParaRPr>
          </a:p>
        </p:txBody>
      </p:sp>
      <p:sp>
        <p:nvSpPr>
          <p:cNvPr id="7" name="Rectangle 6"/>
          <p:cNvSpPr/>
          <p:nvPr/>
        </p:nvSpPr>
        <p:spPr>
          <a:xfrm>
            <a:off x="2743200" y="6367790"/>
            <a:ext cx="6400800" cy="307777"/>
          </a:xfrm>
          <a:prstGeom prst="rect">
            <a:avLst/>
          </a:prstGeom>
        </p:spPr>
        <p:txBody>
          <a:bodyPr wrap="square">
            <a:spAutoFit/>
          </a:bodyPr>
          <a:lstStyle/>
          <a:p>
            <a:pPr lvl="1">
              <a:spcBef>
                <a:spcPct val="20000"/>
              </a:spcBef>
            </a:pPr>
            <a:r>
              <a:rPr lang="en-US" sz="1400" b="1" i="1" dirty="0" smtClean="0">
                <a:latin typeface="helvetica" panose="020B0604020202020204" pitchFamily="34" charset="0"/>
                <a:cs typeface="helvetica" panose="020B0604020202020204" pitchFamily="34" charset="0"/>
              </a:rPr>
              <a:t>Wind Turbine OE Customers </a:t>
            </a:r>
            <a:r>
              <a:rPr lang="en-US" sz="1400" b="1" i="1" dirty="0">
                <a:solidFill>
                  <a:schemeClr val="bg1">
                    <a:lumMod val="50000"/>
                  </a:schemeClr>
                </a:solidFill>
                <a:latin typeface="helvetica" panose="020B0604020202020204" pitchFamily="34" charset="0"/>
                <a:cs typeface="helvetica" panose="020B0604020202020204" pitchFamily="34" charset="0"/>
              </a:rPr>
              <a:t>(Short List</a:t>
            </a:r>
            <a:r>
              <a:rPr lang="en-US" sz="1400" b="1" i="1" dirty="0" smtClean="0">
                <a:solidFill>
                  <a:schemeClr val="bg1">
                    <a:lumMod val="50000"/>
                  </a:schemeClr>
                </a:solidFill>
                <a:latin typeface="helvetica" panose="020B0604020202020204" pitchFamily="34" charset="0"/>
                <a:cs typeface="helvetica" panose="020B0604020202020204" pitchFamily="34" charset="0"/>
              </a:rPr>
              <a:t>):</a:t>
            </a:r>
            <a:endParaRPr lang="en-US" sz="1400" i="1" dirty="0">
              <a:solidFill>
                <a:schemeClr val="bg1">
                  <a:lumMod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64522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traight Connector 27"/>
          <p:cNvSpPr/>
          <p:nvPr/>
        </p:nvSpPr>
        <p:spPr>
          <a:xfrm>
            <a:off x="5293312" y="2209800"/>
            <a:ext cx="2201299"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grpSp>
        <p:nvGrpSpPr>
          <p:cNvPr id="5" name="Group 4"/>
          <p:cNvGrpSpPr/>
          <p:nvPr/>
        </p:nvGrpSpPr>
        <p:grpSpPr>
          <a:xfrm>
            <a:off x="987420" y="1907561"/>
            <a:ext cx="8232777" cy="4314230"/>
            <a:chOff x="987420" y="1907561"/>
            <a:chExt cx="8232777" cy="4314230"/>
          </a:xfrm>
        </p:grpSpPr>
        <p:sp>
          <p:nvSpPr>
            <p:cNvPr id="6" name="Straight Connector 5"/>
            <p:cNvSpPr/>
            <p:nvPr/>
          </p:nvSpPr>
          <p:spPr>
            <a:xfrm>
              <a:off x="5292720" y="5889963"/>
              <a:ext cx="2201299"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7" name="Straight Connector 6"/>
            <p:cNvSpPr/>
            <p:nvPr/>
          </p:nvSpPr>
          <p:spPr>
            <a:xfrm>
              <a:off x="5766352" y="5235557"/>
              <a:ext cx="740787" cy="1"/>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3140070" y="4469214"/>
              <a:ext cx="337966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a:off x="3140070" y="3651207"/>
              <a:ext cx="337966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0" name="Straight Connector 9"/>
            <p:cNvSpPr/>
            <p:nvPr/>
          </p:nvSpPr>
          <p:spPr>
            <a:xfrm>
              <a:off x="3140070" y="2884864"/>
              <a:ext cx="3723223"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2" name="Oval 11"/>
            <p:cNvSpPr/>
            <p:nvPr/>
          </p:nvSpPr>
          <p:spPr>
            <a:xfrm>
              <a:off x="987420" y="1907561"/>
              <a:ext cx="4305300" cy="4305300"/>
            </a:xfrm>
            <a:prstGeom prst="ellipse">
              <a:avLst/>
            </a:prstGeom>
            <a:solidFill>
              <a:schemeClr val="bg1"/>
            </a:solid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4" name="Freeform 13"/>
            <p:cNvSpPr/>
            <p:nvPr/>
          </p:nvSpPr>
          <p:spPr>
            <a:xfrm>
              <a:off x="1768822" y="4748762"/>
              <a:ext cx="2755392" cy="1420749"/>
            </a:xfrm>
            <a:custGeom>
              <a:avLst/>
              <a:gdLst>
                <a:gd name="connsiteX0" fmla="*/ 0 w 2755392"/>
                <a:gd name="connsiteY0" fmla="*/ 0 h 1420749"/>
                <a:gd name="connsiteX1" fmla="*/ 2755392 w 2755392"/>
                <a:gd name="connsiteY1" fmla="*/ 0 h 1420749"/>
                <a:gd name="connsiteX2" fmla="*/ 2755392 w 2755392"/>
                <a:gd name="connsiteY2" fmla="*/ 1420749 h 1420749"/>
                <a:gd name="connsiteX3" fmla="*/ 0 w 2755392"/>
                <a:gd name="connsiteY3" fmla="*/ 1420749 h 1420749"/>
                <a:gd name="connsiteX4" fmla="*/ 0 w 2755392"/>
                <a:gd name="connsiteY4" fmla="*/ 0 h 142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392" h="1420749">
                  <a:moveTo>
                    <a:pt x="0" y="0"/>
                  </a:moveTo>
                  <a:lnTo>
                    <a:pt x="2755392" y="0"/>
                  </a:lnTo>
                  <a:lnTo>
                    <a:pt x="2755392" y="1420749"/>
                  </a:lnTo>
                  <a:lnTo>
                    <a:pt x="0" y="1420749"/>
                  </a:lnTo>
                  <a:lnTo>
                    <a:pt x="0" y="0"/>
                  </a:lnTo>
                  <a:close/>
                </a:path>
              </a:pathLst>
            </a:custGeom>
            <a:noFill/>
            <a:ln>
              <a:noFill/>
            </a:ln>
            <a:sp3d/>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666750">
                <a:lnSpc>
                  <a:spcPct val="90000"/>
                </a:lnSpc>
                <a:spcBef>
                  <a:spcPct val="0"/>
                </a:spcBef>
                <a:spcAft>
                  <a:spcPct val="35000"/>
                </a:spcAft>
              </a:pPr>
              <a:endParaRPr lang="en-US" sz="1500" b="1" kern="1200" dirty="0" smtClean="0">
                <a:solidFill>
                  <a:schemeClr val="tx1"/>
                </a:solidFill>
                <a:latin typeface="helvetica" panose="020B0604020202020204" pitchFamily="34" charset="0"/>
                <a:cs typeface="helvetica" panose="020B0604020202020204" pitchFamily="34" charset="0"/>
              </a:endParaRPr>
            </a:p>
          </p:txBody>
        </p:sp>
        <p:sp>
          <p:nvSpPr>
            <p:cNvPr id="15" name="Oval 14"/>
            <p:cNvSpPr/>
            <p:nvPr/>
          </p:nvSpPr>
          <p:spPr>
            <a:xfrm>
              <a:off x="7046852" y="1907561"/>
              <a:ext cx="894335" cy="645795"/>
            </a:xfrm>
            <a:prstGeom prst="ellipse">
              <a:avLst/>
            </a:prstGeom>
            <a:blipFill rotWithShape="1">
              <a:blip r:embed="rId2"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7" name="Freeform 16"/>
            <p:cNvSpPr/>
            <p:nvPr/>
          </p:nvSpPr>
          <p:spPr>
            <a:xfrm>
              <a:off x="7913921" y="1907561"/>
              <a:ext cx="1230073" cy="645795"/>
            </a:xfrm>
            <a:custGeom>
              <a:avLst/>
              <a:gdLst>
                <a:gd name="connsiteX0" fmla="*/ 0 w 1230073"/>
                <a:gd name="connsiteY0" fmla="*/ 0 h 645795"/>
                <a:gd name="connsiteX1" fmla="*/ 1230073 w 1230073"/>
                <a:gd name="connsiteY1" fmla="*/ 0 h 645795"/>
                <a:gd name="connsiteX2" fmla="*/ 1230073 w 1230073"/>
                <a:gd name="connsiteY2" fmla="*/ 645795 h 645795"/>
                <a:gd name="connsiteX3" fmla="*/ 0 w 1230073"/>
                <a:gd name="connsiteY3" fmla="*/ 645795 h 645795"/>
                <a:gd name="connsiteX4" fmla="*/ 0 w 1230073"/>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73" h="645795">
                  <a:moveTo>
                    <a:pt x="0" y="0"/>
                  </a:moveTo>
                  <a:lnTo>
                    <a:pt x="1230073" y="0"/>
                  </a:lnTo>
                  <a:lnTo>
                    <a:pt x="1230073"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Park Brakes</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18" name="Rectangle 17"/>
            <p:cNvSpPr/>
            <p:nvPr/>
          </p:nvSpPr>
          <p:spPr>
            <a:xfrm>
              <a:off x="6540396" y="2561966"/>
              <a:ext cx="645795" cy="645795"/>
            </a:xfrm>
            <a:prstGeom prst="rect">
              <a:avLst/>
            </a:prstGeom>
            <a:blipFill rotWithShape="1">
              <a:blip r:embed="rId3"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9" name="Freeform 18"/>
            <p:cNvSpPr/>
            <p:nvPr/>
          </p:nvSpPr>
          <p:spPr>
            <a:xfrm>
              <a:off x="7186191" y="2561966"/>
              <a:ext cx="1326505" cy="645795"/>
            </a:xfrm>
            <a:custGeom>
              <a:avLst/>
              <a:gdLst>
                <a:gd name="connsiteX0" fmla="*/ 0 w 1326505"/>
                <a:gd name="connsiteY0" fmla="*/ 0 h 645795"/>
                <a:gd name="connsiteX1" fmla="*/ 1326505 w 1326505"/>
                <a:gd name="connsiteY1" fmla="*/ 0 h 645795"/>
                <a:gd name="connsiteX2" fmla="*/ 1326505 w 1326505"/>
                <a:gd name="connsiteY2" fmla="*/ 645795 h 645795"/>
                <a:gd name="connsiteX3" fmla="*/ 0 w 1326505"/>
                <a:gd name="connsiteY3" fmla="*/ 645795 h 645795"/>
                <a:gd name="connsiteX4" fmla="*/ 0 w 1326505"/>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505" h="645795">
                  <a:moveTo>
                    <a:pt x="0" y="0"/>
                  </a:moveTo>
                  <a:lnTo>
                    <a:pt x="1326505" y="0"/>
                  </a:lnTo>
                  <a:lnTo>
                    <a:pt x="1326505"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Service Brakes</a:t>
              </a:r>
              <a:endParaRPr lang="en-US" sz="2400" b="1" kern="1200" dirty="0">
                <a:latin typeface="helvetica" panose="020B0604020202020204" pitchFamily="34" charset="0"/>
                <a:cs typeface="helvetica" panose="020B0604020202020204" pitchFamily="34" charset="0"/>
              </a:endParaRPr>
            </a:p>
          </p:txBody>
        </p:sp>
        <p:sp>
          <p:nvSpPr>
            <p:cNvPr id="20" name="Rectangle 19"/>
            <p:cNvSpPr/>
            <p:nvPr/>
          </p:nvSpPr>
          <p:spPr>
            <a:xfrm>
              <a:off x="6196833" y="3328310"/>
              <a:ext cx="645795" cy="645795"/>
            </a:xfrm>
            <a:prstGeom prst="rect">
              <a:avLst/>
            </a:prstGeom>
            <a:blipFill rotWithShape="1">
              <a:blip r:embed="rId4"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1" name="Freeform 20"/>
            <p:cNvSpPr/>
            <p:nvPr/>
          </p:nvSpPr>
          <p:spPr>
            <a:xfrm>
              <a:off x="6842628" y="3328310"/>
              <a:ext cx="2057933" cy="645795"/>
            </a:xfrm>
            <a:custGeom>
              <a:avLst/>
              <a:gdLst>
                <a:gd name="connsiteX0" fmla="*/ 0 w 2057933"/>
                <a:gd name="connsiteY0" fmla="*/ 0 h 645795"/>
                <a:gd name="connsiteX1" fmla="*/ 2057933 w 2057933"/>
                <a:gd name="connsiteY1" fmla="*/ 0 h 645795"/>
                <a:gd name="connsiteX2" fmla="*/ 2057933 w 2057933"/>
                <a:gd name="connsiteY2" fmla="*/ 645795 h 645795"/>
                <a:gd name="connsiteX3" fmla="*/ 0 w 2057933"/>
                <a:gd name="connsiteY3" fmla="*/ 645795 h 645795"/>
                <a:gd name="connsiteX4" fmla="*/ 0 w 2057933"/>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933" h="645795">
                  <a:moveTo>
                    <a:pt x="0" y="0"/>
                  </a:moveTo>
                  <a:lnTo>
                    <a:pt x="2057933" y="0"/>
                  </a:lnTo>
                  <a:lnTo>
                    <a:pt x="2057933"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Combination Brakes</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22" name="Flowchart: Process 21"/>
            <p:cNvSpPr/>
            <p:nvPr/>
          </p:nvSpPr>
          <p:spPr>
            <a:xfrm>
              <a:off x="6164259" y="4062283"/>
              <a:ext cx="710942" cy="813863"/>
            </a:xfrm>
            <a:prstGeom prst="flowChartProcess">
              <a:avLst/>
            </a:prstGeom>
            <a:blipFill rotWithShape="1">
              <a:blip r:embed="rId5" cstate="email">
                <a:extLst>
                  <a:ext uri="{28A0092B-C50C-407E-A947-70E740481C1C}">
                    <a14:useLocalDpi xmlns:a14="http://schemas.microsoft.com/office/drawing/2010/main" val="0"/>
                  </a:ext>
                </a:extLst>
              </a:blip>
              <a:stretch>
                <a:fillRect/>
              </a:stretch>
            </a:blip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23" name="Freeform 22"/>
            <p:cNvSpPr/>
            <p:nvPr/>
          </p:nvSpPr>
          <p:spPr>
            <a:xfrm>
              <a:off x="6842628" y="4146317"/>
              <a:ext cx="1592960" cy="645795"/>
            </a:xfrm>
            <a:custGeom>
              <a:avLst/>
              <a:gdLst>
                <a:gd name="connsiteX0" fmla="*/ 0 w 1592960"/>
                <a:gd name="connsiteY0" fmla="*/ 0 h 645795"/>
                <a:gd name="connsiteX1" fmla="*/ 1592960 w 1592960"/>
                <a:gd name="connsiteY1" fmla="*/ 0 h 645795"/>
                <a:gd name="connsiteX2" fmla="*/ 1592960 w 1592960"/>
                <a:gd name="connsiteY2" fmla="*/ 645795 h 645795"/>
                <a:gd name="connsiteX3" fmla="*/ 0 w 1592960"/>
                <a:gd name="connsiteY3" fmla="*/ 645795 h 645795"/>
                <a:gd name="connsiteX4" fmla="*/ 0 w 1592960"/>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60" h="645795">
                  <a:moveTo>
                    <a:pt x="0" y="0"/>
                  </a:moveTo>
                  <a:lnTo>
                    <a:pt x="1592960" y="0"/>
                  </a:lnTo>
                  <a:lnTo>
                    <a:pt x="1592960"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Hydraulic Actuation</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24" name="Rectangle 23"/>
            <p:cNvSpPr/>
            <p:nvPr/>
          </p:nvSpPr>
          <p:spPr>
            <a:xfrm>
              <a:off x="6454961" y="4861956"/>
              <a:ext cx="816665" cy="747204"/>
            </a:xfrm>
            <a:prstGeom prst="rect">
              <a:avLst/>
            </a:prstGeom>
            <a:blipFill rotWithShape="1">
              <a:blip r:embed="rId6"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5" name="Freeform 24"/>
            <p:cNvSpPr/>
            <p:nvPr/>
          </p:nvSpPr>
          <p:spPr>
            <a:xfrm>
              <a:off x="7249737" y="4912660"/>
              <a:ext cx="1665669" cy="645795"/>
            </a:xfrm>
            <a:custGeom>
              <a:avLst/>
              <a:gdLst>
                <a:gd name="connsiteX0" fmla="*/ 0 w 1665669"/>
                <a:gd name="connsiteY0" fmla="*/ 0 h 645795"/>
                <a:gd name="connsiteX1" fmla="*/ 1665669 w 1665669"/>
                <a:gd name="connsiteY1" fmla="*/ 0 h 645795"/>
                <a:gd name="connsiteX2" fmla="*/ 1665669 w 1665669"/>
                <a:gd name="connsiteY2" fmla="*/ 645795 h 645795"/>
                <a:gd name="connsiteX3" fmla="*/ 0 w 1665669"/>
                <a:gd name="connsiteY3" fmla="*/ 645795 h 645795"/>
                <a:gd name="connsiteX4" fmla="*/ 0 w 1665669"/>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669" h="645795">
                  <a:moveTo>
                    <a:pt x="0" y="0"/>
                  </a:moveTo>
                  <a:lnTo>
                    <a:pt x="1665669" y="0"/>
                  </a:lnTo>
                  <a:lnTo>
                    <a:pt x="1665669"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Wet &amp; Dry Friction</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26" name="Rectangle 25"/>
            <p:cNvSpPr/>
            <p:nvPr/>
          </p:nvSpPr>
          <p:spPr>
            <a:xfrm>
              <a:off x="7091160" y="5558134"/>
              <a:ext cx="805719" cy="663657"/>
            </a:xfrm>
            <a:prstGeom prst="rect">
              <a:avLst/>
            </a:prstGeom>
            <a:blipFill rotWithShape="1">
              <a:blip r:embed="rId7"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7" name="Freeform 26"/>
            <p:cNvSpPr/>
            <p:nvPr/>
          </p:nvSpPr>
          <p:spPr>
            <a:xfrm>
              <a:off x="7889936" y="5567066"/>
              <a:ext cx="1330261" cy="645795"/>
            </a:xfrm>
            <a:custGeom>
              <a:avLst/>
              <a:gdLst>
                <a:gd name="connsiteX0" fmla="*/ 0 w 1330261"/>
                <a:gd name="connsiteY0" fmla="*/ 0 h 645795"/>
                <a:gd name="connsiteX1" fmla="*/ 1330261 w 1330261"/>
                <a:gd name="connsiteY1" fmla="*/ 0 h 645795"/>
                <a:gd name="connsiteX2" fmla="*/ 1330261 w 1330261"/>
                <a:gd name="connsiteY2" fmla="*/ 645795 h 645795"/>
                <a:gd name="connsiteX3" fmla="*/ 0 w 1330261"/>
                <a:gd name="connsiteY3" fmla="*/ 645795 h 645795"/>
                <a:gd name="connsiteX4" fmla="*/ 0 w 1330261"/>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261" h="645795">
                  <a:moveTo>
                    <a:pt x="0" y="0"/>
                  </a:moveTo>
                  <a:lnTo>
                    <a:pt x="1330261" y="0"/>
                  </a:lnTo>
                  <a:lnTo>
                    <a:pt x="1330261"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Clutch Friction</a:t>
              </a:r>
              <a:endParaRPr lang="en-US" sz="2400" b="1" kern="1200" dirty="0">
                <a:latin typeface="helvetica" panose="020B0604020202020204" pitchFamily="34" charset="0"/>
                <a:cs typeface="helvetica" panose="020B0604020202020204" pitchFamily="34" charset="0"/>
              </a:endParaRPr>
            </a:p>
          </p:txBody>
        </p:sp>
      </p:grpSp>
      <p:sp>
        <p:nvSpPr>
          <p:cNvPr id="2" name="Title 1"/>
          <p:cNvSpPr>
            <a:spLocks noGrp="1"/>
          </p:cNvSpPr>
          <p:nvPr>
            <p:ph type="title"/>
          </p:nvPr>
        </p:nvSpPr>
        <p:spPr/>
        <p:txBody>
          <a:bodyPr/>
          <a:lstStyle/>
          <a:p>
            <a:r>
              <a:rPr lang="en-US" b="1" dirty="0" smtClean="0"/>
              <a:t>Military</a:t>
            </a:r>
            <a:endParaRPr lang="en-US" b="1" dirty="0"/>
          </a:p>
        </p:txBody>
      </p:sp>
      <p:pic>
        <p:nvPicPr>
          <p:cNvPr id="3" name="Picture 2" descr="\\blmfilesvr1\bloomington\Marketing\My Pictures\military truck.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2561745"/>
            <a:ext cx="5766353" cy="269605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228600" y="1201444"/>
            <a:ext cx="7924800" cy="533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rgbClr val="003591"/>
                </a:solidFill>
                <a:latin typeface="helvetica" pitchFamily="34" charset="0"/>
                <a:ea typeface="+mn-ea"/>
                <a:cs typeface="helvetica" pitchFamily="34" charset="0"/>
              </a:defRPr>
            </a:lvl1pPr>
            <a:lvl2pPr marL="742950" indent="-285750" algn="l" defTabSz="914400" rtl="0" eaLnBrk="1" latinLnBrk="0" hangingPunct="1">
              <a:spcBef>
                <a:spcPct val="20000"/>
              </a:spcBef>
              <a:buFont typeface="Arial" pitchFamily="34" charset="0"/>
              <a:buChar char="–"/>
              <a:defRPr sz="2400" kern="1200">
                <a:solidFill>
                  <a:srgbClr val="003591"/>
                </a:solidFill>
                <a:latin typeface="helvetica" pitchFamily="34" charset="0"/>
                <a:ea typeface="+mn-ea"/>
                <a:cs typeface="helvetica" pitchFamily="34" charset="0"/>
              </a:defRPr>
            </a:lvl2pPr>
            <a:lvl3pPr marL="1143000" indent="-228600" algn="l" defTabSz="914400" rtl="0" eaLnBrk="1" latinLnBrk="0" hangingPunct="1">
              <a:spcBef>
                <a:spcPct val="20000"/>
              </a:spcBef>
              <a:buFont typeface="Arial" pitchFamily="34" charset="0"/>
              <a:buChar char="•"/>
              <a:defRPr sz="2000" kern="1200">
                <a:solidFill>
                  <a:srgbClr val="003591"/>
                </a:solidFill>
                <a:latin typeface="helvetica" pitchFamily="34" charset="0"/>
                <a:ea typeface="+mn-ea"/>
                <a:cs typeface="helvetica" pitchFamily="34" charset="0"/>
              </a:defRPr>
            </a:lvl3pPr>
            <a:lvl4pPr marL="1600200" indent="-228600" algn="l" defTabSz="914400" rtl="0" eaLnBrk="1" latinLnBrk="0" hangingPunct="1">
              <a:spcBef>
                <a:spcPct val="20000"/>
              </a:spcBef>
              <a:buFont typeface="Arial" pitchFamily="34" charset="0"/>
              <a:buChar char="–"/>
              <a:defRPr sz="1800" kern="1200">
                <a:solidFill>
                  <a:srgbClr val="003591"/>
                </a:solidFill>
                <a:latin typeface="helvetica" pitchFamily="34" charset="0"/>
                <a:ea typeface="+mn-ea"/>
                <a:cs typeface="helvetica" pitchFamily="34" charset="0"/>
              </a:defRPr>
            </a:lvl4pPr>
            <a:lvl5pPr marL="2057400" indent="-228600" algn="l" defTabSz="914400" rtl="0" eaLnBrk="1" latinLnBrk="0" hangingPunct="1">
              <a:spcBef>
                <a:spcPct val="20000"/>
              </a:spcBef>
              <a:buFont typeface="Arial" pitchFamily="34" charset="0"/>
              <a:buChar char="»"/>
              <a:defRPr sz="1800" kern="1200">
                <a:solidFill>
                  <a:srgbClr val="003591"/>
                </a:solidFill>
                <a:latin typeface="helvetica" pitchFamily="34" charset="0"/>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SzPct val="145000"/>
              <a:buBlip>
                <a:blip r:embed="rId9"/>
              </a:buBlip>
            </a:pPr>
            <a:r>
              <a:rPr lang="en-US" sz="2200" b="1" dirty="0" smtClean="0"/>
              <a:t>Brake and Friction Solutions</a:t>
            </a:r>
          </a:p>
          <a:p>
            <a:pPr marL="0" indent="0">
              <a:spcBef>
                <a:spcPts val="0"/>
              </a:spcBef>
              <a:buNone/>
            </a:pPr>
            <a:r>
              <a:rPr lang="en-US" sz="1400" b="1" i="1" dirty="0">
                <a:solidFill>
                  <a:schemeClr val="bg1">
                    <a:lumMod val="50000"/>
                  </a:schemeClr>
                </a:solidFill>
              </a:rPr>
              <a:t>Applications: Military equipment including HMMWV, Abram tank, EFV, Bradley fighting vehicle, transports, &amp; aircraft barriers (cable brake).</a:t>
            </a:r>
          </a:p>
          <a:p>
            <a:pPr marL="0" indent="0">
              <a:spcBef>
                <a:spcPts val="0"/>
              </a:spcBef>
              <a:buFont typeface="Arial" pitchFamily="34" charset="0"/>
              <a:buNone/>
            </a:pPr>
            <a:endParaRPr lang="en-US" sz="1400" b="1" i="1" dirty="0" smtClean="0">
              <a:solidFill>
                <a:schemeClr val="bg1">
                  <a:lumMod val="50000"/>
                </a:schemeClr>
              </a:solidFill>
            </a:endParaRPr>
          </a:p>
        </p:txBody>
      </p:sp>
      <p:sp>
        <p:nvSpPr>
          <p:cNvPr id="16" name="Rectangle 15"/>
          <p:cNvSpPr/>
          <p:nvPr/>
        </p:nvSpPr>
        <p:spPr>
          <a:xfrm>
            <a:off x="2438400" y="6181078"/>
            <a:ext cx="6400800" cy="523220"/>
          </a:xfrm>
          <a:prstGeom prst="rect">
            <a:avLst/>
          </a:prstGeom>
        </p:spPr>
        <p:txBody>
          <a:bodyPr wrap="square">
            <a:spAutoFit/>
          </a:bodyPr>
          <a:lstStyle/>
          <a:p>
            <a:pPr lvl="1">
              <a:spcBef>
                <a:spcPct val="20000"/>
              </a:spcBef>
            </a:pPr>
            <a:r>
              <a:rPr lang="en-US" sz="1400" b="1" i="1" dirty="0" smtClean="0">
                <a:latin typeface="helvetica" panose="020B0604020202020204" pitchFamily="34" charset="0"/>
                <a:cs typeface="helvetica" panose="020B0604020202020204" pitchFamily="34" charset="0"/>
              </a:rPr>
              <a:t>Military OE Customers</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a:solidFill>
                  <a:schemeClr val="bg1">
                    <a:lumMod val="50000"/>
                  </a:schemeClr>
                </a:solidFill>
                <a:latin typeface="helvetica" panose="020B0604020202020204" pitchFamily="34" charset="0"/>
                <a:cs typeface="helvetica" panose="020B0604020202020204" pitchFamily="34" charset="0"/>
              </a:rPr>
              <a:t>(Short List): Allison</a:t>
            </a:r>
            <a:r>
              <a:rPr lang="en-US" sz="1400" i="1" dirty="0" smtClean="0">
                <a:solidFill>
                  <a:schemeClr val="bg1">
                    <a:lumMod val="50000"/>
                  </a:schemeClr>
                </a:solidFill>
                <a:latin typeface="helvetica" panose="020B0604020202020204" pitchFamily="34" charset="0"/>
                <a:cs typeface="helvetica" panose="020B0604020202020204" pitchFamily="34" charset="0"/>
              </a:rPr>
              <a:t>, AM General, </a:t>
            </a:r>
            <a:r>
              <a:rPr lang="en-US" sz="1400" i="1" dirty="0">
                <a:solidFill>
                  <a:schemeClr val="bg1">
                    <a:lumMod val="50000"/>
                  </a:schemeClr>
                </a:solidFill>
                <a:latin typeface="helvetica" panose="020B0604020202020204" pitchFamily="34" charset="0"/>
                <a:cs typeface="helvetica" panose="020B0604020202020204" pitchFamily="34" charset="0"/>
              </a:rPr>
              <a:t>Arvin Meritor</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a:solidFill>
                  <a:schemeClr val="bg1">
                    <a:lumMod val="50000"/>
                  </a:schemeClr>
                </a:solidFill>
                <a:latin typeface="helvetica" panose="020B0604020202020204" pitchFamily="34" charset="0"/>
                <a:cs typeface="helvetica" panose="020B0604020202020204" pitchFamily="34" charset="0"/>
              </a:rPr>
              <a:t>General </a:t>
            </a:r>
            <a:r>
              <a:rPr lang="en-US" sz="1400" i="1" dirty="0" smtClean="0">
                <a:solidFill>
                  <a:schemeClr val="bg1">
                    <a:lumMod val="50000"/>
                  </a:schemeClr>
                </a:solidFill>
                <a:latin typeface="helvetica" panose="020B0604020202020204" pitchFamily="34" charset="0"/>
                <a:cs typeface="helvetica" panose="020B0604020202020204" pitchFamily="34" charset="0"/>
              </a:rPr>
              <a:t>Dynamics, L3, Oshkosh</a:t>
            </a:r>
            <a:endParaRPr lang="en-US" sz="1400" i="1" dirty="0">
              <a:solidFill>
                <a:schemeClr val="bg1">
                  <a:lumMod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62534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solidFill>
                  <a:schemeClr val="bg1"/>
                </a:solidFill>
              </a:rPr>
              <a:t>Agenda</a:t>
            </a:r>
            <a:endParaRPr lang="en-US" sz="2800" b="1" dirty="0">
              <a:solidFill>
                <a:schemeClr val="bg1"/>
              </a:solidFill>
            </a:endParaRPr>
          </a:p>
        </p:txBody>
      </p:sp>
      <p:sp>
        <p:nvSpPr>
          <p:cNvPr id="3" name="Subtitle 2"/>
          <p:cNvSpPr>
            <a:spLocks noGrp="1"/>
          </p:cNvSpPr>
          <p:nvPr>
            <p:ph idx="1"/>
          </p:nvPr>
        </p:nvSpPr>
        <p:spPr>
          <a:xfrm>
            <a:off x="457200" y="1371600"/>
            <a:ext cx="8229600" cy="4525963"/>
          </a:xfrm>
        </p:spPr>
        <p:txBody>
          <a:bodyPr>
            <a:normAutofit/>
          </a:bodyPr>
          <a:lstStyle/>
          <a:p>
            <a:pPr>
              <a:spcAft>
                <a:spcPts val="600"/>
              </a:spcAft>
              <a:buSzPct val="145000"/>
              <a:buBlip>
                <a:blip r:embed="rId2"/>
              </a:buBlip>
            </a:pPr>
            <a:r>
              <a:rPr lang="en-US" b="1" dirty="0" smtClean="0"/>
              <a:t>Carlisle Companies</a:t>
            </a:r>
          </a:p>
          <a:p>
            <a:pPr algn="l">
              <a:spcAft>
                <a:spcPts val="600"/>
              </a:spcAft>
              <a:buSzPct val="145000"/>
              <a:buBlip>
                <a:blip r:embed="rId2"/>
              </a:buBlip>
            </a:pPr>
            <a:r>
              <a:rPr lang="en-US" b="1" dirty="0" smtClean="0"/>
              <a:t>CBF Introduction</a:t>
            </a:r>
          </a:p>
          <a:p>
            <a:pPr lvl="1" algn="l">
              <a:buFont typeface="Wingdings" panose="05000000000000000000" pitchFamily="2" charset="2"/>
              <a:buChar char="§"/>
            </a:pPr>
            <a:r>
              <a:rPr lang="en-US" sz="1600" dirty="0" smtClean="0"/>
              <a:t>Facilities</a:t>
            </a:r>
          </a:p>
          <a:p>
            <a:pPr lvl="1" algn="l">
              <a:buFont typeface="Wingdings" panose="05000000000000000000" pitchFamily="2" charset="2"/>
              <a:buChar char="§"/>
            </a:pPr>
            <a:r>
              <a:rPr lang="en-US" sz="1600" dirty="0" smtClean="0"/>
              <a:t>Sales by Market</a:t>
            </a:r>
          </a:p>
          <a:p>
            <a:pPr lvl="1">
              <a:buFont typeface="Wingdings" panose="05000000000000000000" pitchFamily="2" charset="2"/>
              <a:buChar char="§"/>
            </a:pPr>
            <a:r>
              <a:rPr lang="en-US" sz="1600" dirty="0" smtClean="0"/>
              <a:t>Customers</a:t>
            </a:r>
            <a:r>
              <a:rPr lang="en-US" sz="1600" dirty="0"/>
              <a:t> </a:t>
            </a:r>
            <a:r>
              <a:rPr lang="en-US" sz="1600" dirty="0" smtClean="0"/>
              <a:t>Brands</a:t>
            </a:r>
          </a:p>
          <a:p>
            <a:pPr lvl="1" algn="l">
              <a:buFont typeface="Wingdings" panose="05000000000000000000" pitchFamily="2" charset="2"/>
              <a:buChar char="§"/>
            </a:pPr>
            <a:r>
              <a:rPr lang="en-US" sz="1600" dirty="0" smtClean="0"/>
              <a:t>Value Proposition</a:t>
            </a:r>
          </a:p>
          <a:p>
            <a:pPr lvl="1">
              <a:buFont typeface="Wingdings" panose="05000000000000000000" pitchFamily="2" charset="2"/>
              <a:buChar char="§"/>
            </a:pPr>
            <a:r>
              <a:rPr lang="en-US" sz="1600" dirty="0"/>
              <a:t>Capabilities and </a:t>
            </a:r>
            <a:r>
              <a:rPr lang="en-US" sz="1600" dirty="0" smtClean="0"/>
              <a:t>Experience</a:t>
            </a:r>
          </a:p>
          <a:p>
            <a:pPr lvl="1" algn="l">
              <a:buFont typeface="Wingdings" panose="05000000000000000000" pitchFamily="2" charset="2"/>
              <a:buChar char="§"/>
            </a:pPr>
            <a:r>
              <a:rPr lang="en-US" sz="1600" dirty="0" smtClean="0"/>
              <a:t>Markets and Products</a:t>
            </a:r>
          </a:p>
          <a:p>
            <a:pPr marL="457200" lvl="1" indent="0" algn="l">
              <a:buNone/>
            </a:pPr>
            <a:endParaRPr lang="en-US" sz="2000" dirty="0" smtClean="0">
              <a:solidFill>
                <a:schemeClr val="tx1">
                  <a:lumMod val="95000"/>
                  <a:lumOff val="5000"/>
                </a:schemeClr>
              </a:solidFill>
            </a:endParaRPr>
          </a:p>
          <a:p>
            <a:pPr lvl="1" algn="l">
              <a:buFont typeface="Arial" pitchFamily="34" charset="0"/>
              <a:buChar char="•"/>
            </a:pPr>
            <a:endParaRPr lang="en-US" sz="2000" dirty="0" smtClean="0">
              <a:solidFill>
                <a:schemeClr val="tx1">
                  <a:lumMod val="95000"/>
                  <a:lumOff val="5000"/>
                </a:schemeClr>
              </a:solidFill>
            </a:endParaRPr>
          </a:p>
          <a:p>
            <a:pPr lvl="1" algn="l">
              <a:buFont typeface="Arial" pitchFamily="34" charset="0"/>
              <a:buChar char="•"/>
            </a:pPr>
            <a:endParaRPr lang="en-US" sz="2000" dirty="0" smtClean="0">
              <a:solidFill>
                <a:schemeClr val="tx1">
                  <a:lumMod val="95000"/>
                  <a:lumOff val="5000"/>
                </a:schemeClr>
              </a:solidFill>
            </a:endParaRPr>
          </a:p>
        </p:txBody>
      </p:sp>
      <p:pic>
        <p:nvPicPr>
          <p:cNvPr id="5" name="Picture 4" descr="k930e webimag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2680" y="1524000"/>
            <a:ext cx="2103120" cy="1271854"/>
          </a:xfrm>
          <a:prstGeom prst="rect">
            <a:avLst/>
          </a:prstGeom>
          <a:ln>
            <a:noFill/>
          </a:ln>
          <a:effectLst>
            <a:outerShdw blurRad="292100" dist="139700" dir="2700000" algn="tl" rotWithShape="0">
              <a:srgbClr val="333333">
                <a:alpha val="65000"/>
              </a:srgbClr>
            </a:outerShdw>
          </a:effectLst>
        </p:spPr>
      </p:pic>
      <p:pic>
        <p:nvPicPr>
          <p:cNvPr id="6" name="Picture 5" descr="JLTV_Head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2680" y="3124200"/>
            <a:ext cx="2103120" cy="1271855"/>
          </a:xfrm>
          <a:prstGeom prst="rect">
            <a:avLst/>
          </a:prstGeom>
          <a:ln>
            <a:noFill/>
          </a:ln>
          <a:effectLst>
            <a:outerShdw blurRad="292100" dist="139700" dir="2700000" algn="tl" rotWithShape="0">
              <a:srgbClr val="333333">
                <a:alpha val="65000"/>
              </a:srgbClr>
            </a:outerShdw>
          </a:effectLst>
        </p:spPr>
      </p:pic>
      <p:pic>
        <p:nvPicPr>
          <p:cNvPr id="8" name="Picture 7" descr="massey ferguson 7400 tractor 3.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4641265"/>
            <a:ext cx="2189747" cy="1302334"/>
          </a:xfrm>
          <a:prstGeom prst="rect">
            <a:avLst/>
          </a:prstGeom>
          <a:ln>
            <a:noFill/>
          </a:ln>
          <a:effectLst>
            <a:outerShdw blurRad="292100" dist="139700" dir="2700000" algn="tl" rotWithShape="0">
              <a:srgbClr val="333333">
                <a:alpha val="65000"/>
              </a:srgbClr>
            </a:outerShdw>
          </a:effectLst>
        </p:spPr>
      </p:pic>
      <p:pic>
        <p:nvPicPr>
          <p:cNvPr id="4098" name="Picture 2" descr="\\wfpb-nas\MarComm\Photo Database\Application Images\DOZE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5200" y="4671744"/>
            <a:ext cx="2182939" cy="1302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cfisher.WFP\Desktop\Hawk race ca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02681" y="4661111"/>
            <a:ext cx="2103120" cy="1312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Industrial</a:t>
            </a:r>
            <a:endParaRPr lang="en-US" b="1" dirty="0"/>
          </a:p>
        </p:txBody>
      </p:sp>
      <p:pic>
        <p:nvPicPr>
          <p:cNvPr id="4098" name="Picture 2" descr="\\wfpb-nas\MarComm\Photo Database\Parts\DSH brake 0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05089" y="4185529"/>
            <a:ext cx="1471511" cy="12842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16464" y="1738960"/>
            <a:ext cx="8614634" cy="4483555"/>
            <a:chOff x="616464" y="1738960"/>
            <a:chExt cx="8614634" cy="4483555"/>
          </a:xfrm>
        </p:grpSpPr>
        <p:sp>
          <p:nvSpPr>
            <p:cNvPr id="7" name="Straight Connector 6"/>
            <p:cNvSpPr/>
            <p:nvPr/>
          </p:nvSpPr>
          <p:spPr>
            <a:xfrm>
              <a:off x="2645676" y="5831718"/>
              <a:ext cx="4474601" cy="0"/>
            </a:xfrm>
            <a:prstGeom prst="line">
              <a:avLst/>
            </a:prstGeom>
          </p:spPr>
          <p:style>
            <a:lnRef idx="1">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5041066" y="5159178"/>
              <a:ext cx="1431005" cy="1"/>
            </a:xfrm>
            <a:prstGeom prst="line">
              <a:avLst/>
            </a:prstGeom>
          </p:spPr>
          <p:style>
            <a:lnRef idx="1">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a:off x="5181600" y="4371599"/>
              <a:ext cx="937389" cy="0"/>
            </a:xfrm>
            <a:prstGeom prst="line">
              <a:avLst/>
            </a:prstGeom>
          </p:spPr>
          <p:style>
            <a:lnRef idx="1">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1" name="Straight Connector 10"/>
            <p:cNvSpPr/>
            <p:nvPr/>
          </p:nvSpPr>
          <p:spPr>
            <a:xfrm>
              <a:off x="5181600" y="3505200"/>
              <a:ext cx="838200" cy="1"/>
            </a:xfrm>
            <a:prstGeom prst="line">
              <a:avLst/>
            </a:prstGeom>
          </p:spPr>
          <p:style>
            <a:lnRef idx="1">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a:off x="5041066" y="2743345"/>
              <a:ext cx="1266739" cy="0"/>
            </a:xfrm>
            <a:prstGeom prst="line">
              <a:avLst/>
            </a:prstGeom>
          </p:spPr>
          <p:style>
            <a:lnRef idx="1">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12"/>
            <p:cNvSpPr/>
            <p:nvPr/>
          </p:nvSpPr>
          <p:spPr>
            <a:xfrm>
              <a:off x="4800600" y="2070806"/>
              <a:ext cx="2014877" cy="0"/>
            </a:xfrm>
            <a:prstGeom prst="line">
              <a:avLst/>
            </a:prstGeom>
          </p:spPr>
          <p:style>
            <a:lnRef idx="1">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Oval 13"/>
            <p:cNvSpPr/>
            <p:nvPr/>
          </p:nvSpPr>
          <p:spPr>
            <a:xfrm>
              <a:off x="616464" y="1738960"/>
              <a:ext cx="4424603" cy="4424603"/>
            </a:xfrm>
            <a:prstGeom prst="ellipse">
              <a:avLst/>
            </a:prstGeom>
            <a:solidFill>
              <a:schemeClr val="bg1"/>
            </a:solid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5" name="Freeform 14"/>
            <p:cNvSpPr/>
            <p:nvPr/>
          </p:nvSpPr>
          <p:spPr>
            <a:xfrm>
              <a:off x="1229803" y="4088425"/>
              <a:ext cx="2831745" cy="1460118"/>
            </a:xfrm>
            <a:custGeom>
              <a:avLst/>
              <a:gdLst>
                <a:gd name="connsiteX0" fmla="*/ 0 w 2831745"/>
                <a:gd name="connsiteY0" fmla="*/ 0 h 1460118"/>
                <a:gd name="connsiteX1" fmla="*/ 2831745 w 2831745"/>
                <a:gd name="connsiteY1" fmla="*/ 0 h 1460118"/>
                <a:gd name="connsiteX2" fmla="*/ 2831745 w 2831745"/>
                <a:gd name="connsiteY2" fmla="*/ 1460118 h 1460118"/>
                <a:gd name="connsiteX3" fmla="*/ 0 w 2831745"/>
                <a:gd name="connsiteY3" fmla="*/ 1460118 h 1460118"/>
                <a:gd name="connsiteX4" fmla="*/ 0 w 2831745"/>
                <a:gd name="connsiteY4" fmla="*/ 0 h 1460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745" h="1460118">
                  <a:moveTo>
                    <a:pt x="0" y="0"/>
                  </a:moveTo>
                  <a:lnTo>
                    <a:pt x="2831745" y="0"/>
                  </a:lnTo>
                  <a:lnTo>
                    <a:pt x="2831745" y="1460118"/>
                  </a:lnTo>
                  <a:lnTo>
                    <a:pt x="0" y="1460118"/>
                  </a:lnTo>
                  <a:lnTo>
                    <a:pt x="0" y="0"/>
                  </a:lnTo>
                  <a:close/>
                </a:path>
              </a:pathLst>
            </a:custGeom>
            <a:noFill/>
            <a:ln>
              <a:noFill/>
            </a:ln>
            <a:sp3d/>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1111250">
                <a:lnSpc>
                  <a:spcPct val="90000"/>
                </a:lnSpc>
                <a:spcBef>
                  <a:spcPct val="0"/>
                </a:spcBef>
                <a:spcAft>
                  <a:spcPct val="35000"/>
                </a:spcAft>
              </a:pPr>
              <a:endParaRPr lang="en-US" sz="2500" b="1" kern="1200">
                <a:latin typeface="helvetica" panose="020B0604020202020204" pitchFamily="34" charset="0"/>
                <a:cs typeface="helvetica" panose="020B0604020202020204" pitchFamily="34" charset="0"/>
              </a:endParaRPr>
            </a:p>
          </p:txBody>
        </p:sp>
        <p:sp>
          <p:nvSpPr>
            <p:cNvPr id="16" name="Rectangle 15"/>
            <p:cNvSpPr/>
            <p:nvPr/>
          </p:nvSpPr>
          <p:spPr>
            <a:xfrm>
              <a:off x="6742242" y="1810227"/>
              <a:ext cx="756069" cy="521156"/>
            </a:xfrm>
            <a:prstGeom prst="rect">
              <a:avLst/>
            </a:prstGeom>
            <a:blipFill rotWithShape="1">
              <a:blip r:embed="rId3" cstate="email">
                <a:extLst>
                  <a:ext uri="{28A0092B-C50C-407E-A947-70E740481C1C}">
                    <a14:useLocalDpi xmlns:a14="http://schemas.microsoft.com/office/drawing/2010/main" val="0"/>
                  </a:ext>
                </a:extLst>
              </a:blip>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7452122" y="1738960"/>
              <a:ext cx="1778976" cy="663690"/>
            </a:xfrm>
            <a:custGeom>
              <a:avLst/>
              <a:gdLst>
                <a:gd name="connsiteX0" fmla="*/ 0 w 1778976"/>
                <a:gd name="connsiteY0" fmla="*/ 0 h 663690"/>
                <a:gd name="connsiteX1" fmla="*/ 1778976 w 1778976"/>
                <a:gd name="connsiteY1" fmla="*/ 0 h 663690"/>
                <a:gd name="connsiteX2" fmla="*/ 1778976 w 1778976"/>
                <a:gd name="connsiteY2" fmla="*/ 663690 h 663690"/>
                <a:gd name="connsiteX3" fmla="*/ 0 w 1778976"/>
                <a:gd name="connsiteY3" fmla="*/ 663690 h 663690"/>
                <a:gd name="connsiteX4" fmla="*/ 0 w 1778976"/>
                <a:gd name="connsiteY4" fmla="*/ 0 h 66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976" h="663690">
                  <a:moveTo>
                    <a:pt x="0" y="0"/>
                  </a:moveTo>
                  <a:lnTo>
                    <a:pt x="1778976" y="0"/>
                  </a:lnTo>
                  <a:lnTo>
                    <a:pt x="1778976" y="663690"/>
                  </a:lnTo>
                  <a:lnTo>
                    <a:pt x="0" y="66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dirty="0" smtClean="0">
                  <a:latin typeface="helvetica" panose="020B0604020202020204" pitchFamily="34" charset="0"/>
                  <a:cs typeface="helvetica" panose="020B0604020202020204" pitchFamily="34" charset="0"/>
                </a:rPr>
                <a:t>Wet Brake Friction </a:t>
              </a:r>
              <a:endParaRPr lang="en-US" sz="2500" b="1" kern="1200" dirty="0">
                <a:latin typeface="helvetica" panose="020B0604020202020204" pitchFamily="34" charset="0"/>
                <a:cs typeface="helvetica" panose="020B0604020202020204" pitchFamily="34" charset="0"/>
              </a:endParaRPr>
            </a:p>
          </p:txBody>
        </p:sp>
        <p:sp>
          <p:nvSpPr>
            <p:cNvPr id="18" name="Oval 17"/>
            <p:cNvSpPr/>
            <p:nvPr/>
          </p:nvSpPr>
          <p:spPr>
            <a:xfrm>
              <a:off x="6140227" y="2411500"/>
              <a:ext cx="663690" cy="663690"/>
            </a:xfrm>
            <a:prstGeom prst="ellipse">
              <a:avLst/>
            </a:prstGeom>
            <a:blipFill>
              <a:blip r:embed="rId4" cstate="email">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9" name="Freeform 18"/>
            <p:cNvSpPr/>
            <p:nvPr/>
          </p:nvSpPr>
          <p:spPr>
            <a:xfrm>
              <a:off x="6803918" y="2411500"/>
              <a:ext cx="1084414" cy="663690"/>
            </a:xfrm>
            <a:custGeom>
              <a:avLst/>
              <a:gdLst>
                <a:gd name="connsiteX0" fmla="*/ 0 w 1084414"/>
                <a:gd name="connsiteY0" fmla="*/ 0 h 663690"/>
                <a:gd name="connsiteX1" fmla="*/ 1084414 w 1084414"/>
                <a:gd name="connsiteY1" fmla="*/ 0 h 663690"/>
                <a:gd name="connsiteX2" fmla="*/ 1084414 w 1084414"/>
                <a:gd name="connsiteY2" fmla="*/ 663690 h 663690"/>
                <a:gd name="connsiteX3" fmla="*/ 0 w 1084414"/>
                <a:gd name="connsiteY3" fmla="*/ 663690 h 663690"/>
                <a:gd name="connsiteX4" fmla="*/ 0 w 1084414"/>
                <a:gd name="connsiteY4" fmla="*/ 0 h 66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414" h="663690">
                  <a:moveTo>
                    <a:pt x="0" y="0"/>
                  </a:moveTo>
                  <a:lnTo>
                    <a:pt x="1084414" y="0"/>
                  </a:lnTo>
                  <a:lnTo>
                    <a:pt x="1084414" y="663690"/>
                  </a:lnTo>
                  <a:lnTo>
                    <a:pt x="0" y="66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dirty="0" smtClean="0">
                  <a:latin typeface="helvetica" panose="020B0604020202020204" pitchFamily="34" charset="0"/>
                  <a:cs typeface="helvetica" panose="020B0604020202020204" pitchFamily="34" charset="0"/>
                </a:rPr>
                <a:t>Drum Brake</a:t>
              </a:r>
              <a:endParaRPr lang="en-US" sz="2500" b="1" kern="1200" dirty="0">
                <a:latin typeface="helvetica" panose="020B0604020202020204" pitchFamily="34" charset="0"/>
                <a:cs typeface="helvetica" panose="020B0604020202020204" pitchFamily="34" charset="0"/>
              </a:endParaRPr>
            </a:p>
          </p:txBody>
        </p:sp>
        <p:sp>
          <p:nvSpPr>
            <p:cNvPr id="20" name="Oval 19"/>
            <p:cNvSpPr/>
            <p:nvPr/>
          </p:nvSpPr>
          <p:spPr>
            <a:xfrm>
              <a:off x="5787144" y="3199079"/>
              <a:ext cx="663690" cy="663690"/>
            </a:xfrm>
            <a:prstGeom prst="ellipse">
              <a:avLst/>
            </a:prstGeom>
            <a:blipFill>
              <a:blip r:embed="rId5" cstate="email">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a:off x="6450834" y="3199079"/>
              <a:ext cx="2353888" cy="663690"/>
            </a:xfrm>
            <a:custGeom>
              <a:avLst/>
              <a:gdLst>
                <a:gd name="connsiteX0" fmla="*/ 0 w 2353888"/>
                <a:gd name="connsiteY0" fmla="*/ 0 h 663690"/>
                <a:gd name="connsiteX1" fmla="*/ 2353888 w 2353888"/>
                <a:gd name="connsiteY1" fmla="*/ 0 h 663690"/>
                <a:gd name="connsiteX2" fmla="*/ 2353888 w 2353888"/>
                <a:gd name="connsiteY2" fmla="*/ 663690 h 663690"/>
                <a:gd name="connsiteX3" fmla="*/ 0 w 2353888"/>
                <a:gd name="connsiteY3" fmla="*/ 663690 h 663690"/>
                <a:gd name="connsiteX4" fmla="*/ 0 w 2353888"/>
                <a:gd name="connsiteY4" fmla="*/ 0 h 66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88" h="663690">
                  <a:moveTo>
                    <a:pt x="0" y="0"/>
                  </a:moveTo>
                  <a:lnTo>
                    <a:pt x="2353888" y="0"/>
                  </a:lnTo>
                  <a:lnTo>
                    <a:pt x="2353888" y="663690"/>
                  </a:lnTo>
                  <a:lnTo>
                    <a:pt x="0" y="66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dirty="0" smtClean="0">
                  <a:latin typeface="helvetica" panose="020B0604020202020204" pitchFamily="34" charset="0"/>
                  <a:cs typeface="helvetica" panose="020B0604020202020204" pitchFamily="34" charset="0"/>
                </a:rPr>
                <a:t>Dry Caliper Service Brake</a:t>
              </a:r>
              <a:endParaRPr lang="en-US" sz="2500" b="1" kern="1200" dirty="0">
                <a:latin typeface="helvetica" panose="020B0604020202020204" pitchFamily="34" charset="0"/>
                <a:cs typeface="helvetica" panose="020B0604020202020204" pitchFamily="34" charset="0"/>
              </a:endParaRPr>
            </a:p>
          </p:txBody>
        </p:sp>
        <p:sp>
          <p:nvSpPr>
            <p:cNvPr id="22" name="Rectangle 21"/>
            <p:cNvSpPr/>
            <p:nvPr/>
          </p:nvSpPr>
          <p:spPr>
            <a:xfrm>
              <a:off x="5787144" y="4039754"/>
              <a:ext cx="663690" cy="663690"/>
            </a:xfrm>
            <a:prstGeom prst="rect">
              <a:avLst/>
            </a:prstGeom>
            <a:blipFill>
              <a:blip r:embed="rId6" cstate="email">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3" name="Freeform 22"/>
            <p:cNvSpPr/>
            <p:nvPr/>
          </p:nvSpPr>
          <p:spPr>
            <a:xfrm>
              <a:off x="6450834" y="4039754"/>
              <a:ext cx="1876031" cy="663690"/>
            </a:xfrm>
            <a:custGeom>
              <a:avLst/>
              <a:gdLst>
                <a:gd name="connsiteX0" fmla="*/ 0 w 1876031"/>
                <a:gd name="connsiteY0" fmla="*/ 0 h 663690"/>
                <a:gd name="connsiteX1" fmla="*/ 1876031 w 1876031"/>
                <a:gd name="connsiteY1" fmla="*/ 0 h 663690"/>
                <a:gd name="connsiteX2" fmla="*/ 1876031 w 1876031"/>
                <a:gd name="connsiteY2" fmla="*/ 663690 h 663690"/>
                <a:gd name="connsiteX3" fmla="*/ 0 w 1876031"/>
                <a:gd name="connsiteY3" fmla="*/ 663690 h 663690"/>
                <a:gd name="connsiteX4" fmla="*/ 0 w 1876031"/>
                <a:gd name="connsiteY4" fmla="*/ 0 h 66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031" h="663690">
                  <a:moveTo>
                    <a:pt x="0" y="0"/>
                  </a:moveTo>
                  <a:lnTo>
                    <a:pt x="1876031" y="0"/>
                  </a:lnTo>
                  <a:lnTo>
                    <a:pt x="1876031" y="663690"/>
                  </a:lnTo>
                  <a:lnTo>
                    <a:pt x="0" y="66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dirty="0" smtClean="0">
                  <a:latin typeface="helvetica" panose="020B0604020202020204" pitchFamily="34" charset="0"/>
                  <a:cs typeface="helvetica" panose="020B0604020202020204" pitchFamily="34" charset="0"/>
                </a:rPr>
                <a:t>Disc Brake Pads</a:t>
              </a:r>
              <a:endParaRPr lang="en-US" sz="2500" b="1" kern="1200" dirty="0">
                <a:latin typeface="helvetica" panose="020B0604020202020204" pitchFamily="34" charset="0"/>
                <a:cs typeface="helvetica" panose="020B0604020202020204" pitchFamily="34" charset="0"/>
              </a:endParaRPr>
            </a:p>
          </p:txBody>
        </p:sp>
        <p:sp>
          <p:nvSpPr>
            <p:cNvPr id="24" name="Rectangle 23"/>
            <p:cNvSpPr/>
            <p:nvPr/>
          </p:nvSpPr>
          <p:spPr>
            <a:xfrm>
              <a:off x="6140227" y="4705443"/>
              <a:ext cx="663690" cy="907470"/>
            </a:xfrm>
            <a:prstGeom prst="rect">
              <a:avLst/>
            </a:prstGeom>
            <a:blipFill rotWithShape="1">
              <a:blip r:embed="rId7" cstate="email">
                <a:extLst>
                  <a:ext uri="{28A0092B-C50C-407E-A947-70E740481C1C}">
                    <a14:useLocalDpi xmlns:a14="http://schemas.microsoft.com/office/drawing/2010/main" val="0"/>
                  </a:ext>
                </a:extLst>
              </a:blip>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5" name="Freeform 24"/>
            <p:cNvSpPr/>
            <p:nvPr/>
          </p:nvSpPr>
          <p:spPr>
            <a:xfrm>
              <a:off x="6803918" y="4827333"/>
              <a:ext cx="1711826" cy="663690"/>
            </a:xfrm>
            <a:custGeom>
              <a:avLst/>
              <a:gdLst>
                <a:gd name="connsiteX0" fmla="*/ 0 w 1711826"/>
                <a:gd name="connsiteY0" fmla="*/ 0 h 663690"/>
                <a:gd name="connsiteX1" fmla="*/ 1711826 w 1711826"/>
                <a:gd name="connsiteY1" fmla="*/ 0 h 663690"/>
                <a:gd name="connsiteX2" fmla="*/ 1711826 w 1711826"/>
                <a:gd name="connsiteY2" fmla="*/ 663690 h 663690"/>
                <a:gd name="connsiteX3" fmla="*/ 0 w 1711826"/>
                <a:gd name="connsiteY3" fmla="*/ 663690 h 663690"/>
                <a:gd name="connsiteX4" fmla="*/ 0 w 1711826"/>
                <a:gd name="connsiteY4" fmla="*/ 0 h 66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26" h="663690">
                  <a:moveTo>
                    <a:pt x="0" y="0"/>
                  </a:moveTo>
                  <a:lnTo>
                    <a:pt x="1711826" y="0"/>
                  </a:lnTo>
                  <a:lnTo>
                    <a:pt x="1711826" y="663690"/>
                  </a:lnTo>
                  <a:lnTo>
                    <a:pt x="0" y="66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dirty="0" smtClean="0">
                  <a:latin typeface="helvetica" panose="020B0604020202020204" pitchFamily="34" charset="0"/>
                  <a:cs typeface="helvetica" panose="020B0604020202020204" pitchFamily="34" charset="0"/>
                </a:rPr>
                <a:t>Hydraulic Actuation</a:t>
              </a:r>
              <a:endParaRPr lang="en-US" sz="2500" b="1" kern="1200" dirty="0">
                <a:latin typeface="helvetica" panose="020B0604020202020204" pitchFamily="34" charset="0"/>
                <a:cs typeface="helvetica" panose="020B0604020202020204" pitchFamily="34" charset="0"/>
              </a:endParaRPr>
            </a:p>
          </p:txBody>
        </p:sp>
        <p:sp>
          <p:nvSpPr>
            <p:cNvPr id="26" name="Rectangle 25"/>
            <p:cNvSpPr/>
            <p:nvPr/>
          </p:nvSpPr>
          <p:spPr>
            <a:xfrm>
              <a:off x="6781801" y="5455283"/>
              <a:ext cx="659495" cy="767232"/>
            </a:xfrm>
            <a:prstGeom prst="rect">
              <a:avLst/>
            </a:prstGeom>
            <a:blipFill rotWithShape="1">
              <a:blip r:embed="rId8" cstate="email">
                <a:extLst>
                  <a:ext uri="{28A0092B-C50C-407E-A947-70E740481C1C}">
                    <a14:useLocalDpi xmlns:a14="http://schemas.microsoft.com/office/drawing/2010/main" val="0"/>
                  </a:ext>
                </a:extLst>
              </a:blip>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7489431" y="5499873"/>
              <a:ext cx="1367123" cy="663690"/>
            </a:xfrm>
            <a:custGeom>
              <a:avLst/>
              <a:gdLst>
                <a:gd name="connsiteX0" fmla="*/ 0 w 1367123"/>
                <a:gd name="connsiteY0" fmla="*/ 0 h 663690"/>
                <a:gd name="connsiteX1" fmla="*/ 1367123 w 1367123"/>
                <a:gd name="connsiteY1" fmla="*/ 0 h 663690"/>
                <a:gd name="connsiteX2" fmla="*/ 1367123 w 1367123"/>
                <a:gd name="connsiteY2" fmla="*/ 663690 h 663690"/>
                <a:gd name="connsiteX3" fmla="*/ 0 w 1367123"/>
                <a:gd name="connsiteY3" fmla="*/ 663690 h 663690"/>
                <a:gd name="connsiteX4" fmla="*/ 0 w 1367123"/>
                <a:gd name="connsiteY4" fmla="*/ 0 h 66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23" h="663690">
                  <a:moveTo>
                    <a:pt x="0" y="0"/>
                  </a:moveTo>
                  <a:lnTo>
                    <a:pt x="1367123" y="0"/>
                  </a:lnTo>
                  <a:lnTo>
                    <a:pt x="1367123" y="663690"/>
                  </a:lnTo>
                  <a:lnTo>
                    <a:pt x="0" y="66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kern="1200" dirty="0" smtClean="0">
                  <a:latin typeface="helvetica" panose="020B0604020202020204" pitchFamily="34" charset="0"/>
                  <a:cs typeface="helvetica" panose="020B0604020202020204" pitchFamily="34" charset="0"/>
                </a:rPr>
                <a:t>Clutch Friction</a:t>
              </a:r>
              <a:endParaRPr lang="en-US" sz="2500" b="1" kern="1200" dirty="0">
                <a:latin typeface="helvetica" panose="020B0604020202020204" pitchFamily="34" charset="0"/>
                <a:cs typeface="helvetica" panose="020B0604020202020204" pitchFamily="34" charset="0"/>
              </a:endParaRPr>
            </a:p>
          </p:txBody>
        </p:sp>
      </p:grpSp>
      <p:pic>
        <p:nvPicPr>
          <p:cNvPr id="4" name="Picture 3" descr="\\wfpb-nas\MarComm\Artwork\machines\illustrations\jpeg\forklift.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2057400"/>
            <a:ext cx="4784051" cy="41128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1219200"/>
            <a:ext cx="7924800" cy="533400"/>
          </a:xfrm>
        </p:spPr>
        <p:txBody>
          <a:bodyPr>
            <a:noAutofit/>
          </a:bodyPr>
          <a:lstStyle/>
          <a:p>
            <a:pPr>
              <a:spcBef>
                <a:spcPts val="0"/>
              </a:spcBef>
              <a:buSzPct val="145000"/>
              <a:buBlip>
                <a:blip r:embed="rId10"/>
              </a:buBlip>
            </a:pPr>
            <a:r>
              <a:rPr lang="en-US" sz="2200" b="1" dirty="0" smtClean="0"/>
              <a:t>Brake and Friction Solutions</a:t>
            </a:r>
          </a:p>
          <a:p>
            <a:pPr marL="0" indent="0">
              <a:spcBef>
                <a:spcPts val="0"/>
              </a:spcBef>
              <a:buNone/>
            </a:pPr>
            <a:r>
              <a:rPr lang="en-US" sz="1400" b="1" i="1" dirty="0" smtClean="0">
                <a:solidFill>
                  <a:schemeClr val="bg1">
                    <a:lumMod val="50000"/>
                  </a:schemeClr>
                </a:solidFill>
              </a:rPr>
              <a:t>Applications: Material </a:t>
            </a:r>
            <a:r>
              <a:rPr lang="en-US" sz="1400" b="1" i="1" dirty="0">
                <a:solidFill>
                  <a:schemeClr val="bg1">
                    <a:lumMod val="50000"/>
                  </a:schemeClr>
                </a:solidFill>
              </a:rPr>
              <a:t>H</a:t>
            </a:r>
            <a:r>
              <a:rPr lang="en-US" sz="1400" b="1" i="1" dirty="0" smtClean="0">
                <a:solidFill>
                  <a:schemeClr val="bg1">
                    <a:lumMod val="50000"/>
                  </a:schemeClr>
                </a:solidFill>
              </a:rPr>
              <a:t>andling </a:t>
            </a:r>
            <a:r>
              <a:rPr lang="en-US" sz="1400" b="1" i="1" dirty="0">
                <a:solidFill>
                  <a:schemeClr val="bg1">
                    <a:lumMod val="50000"/>
                  </a:schemeClr>
                </a:solidFill>
              </a:rPr>
              <a:t>vehicles, </a:t>
            </a:r>
            <a:r>
              <a:rPr lang="en-US" sz="1400" b="1" i="1" dirty="0" smtClean="0">
                <a:solidFill>
                  <a:schemeClr val="bg1">
                    <a:lumMod val="50000"/>
                  </a:schemeClr>
                </a:solidFill>
              </a:rPr>
              <a:t>Oil </a:t>
            </a:r>
            <a:r>
              <a:rPr lang="en-US" sz="1400" b="1" i="1" dirty="0">
                <a:solidFill>
                  <a:schemeClr val="bg1">
                    <a:lumMod val="50000"/>
                  </a:schemeClr>
                </a:solidFill>
              </a:rPr>
              <a:t>R</a:t>
            </a:r>
            <a:r>
              <a:rPr lang="en-US" sz="1400" b="1" i="1" dirty="0" smtClean="0">
                <a:solidFill>
                  <a:schemeClr val="bg1">
                    <a:lumMod val="50000"/>
                  </a:schemeClr>
                </a:solidFill>
              </a:rPr>
              <a:t>igs</a:t>
            </a:r>
            <a:r>
              <a:rPr lang="en-US" sz="1400" b="1" i="1" dirty="0">
                <a:solidFill>
                  <a:schemeClr val="bg1">
                    <a:lumMod val="50000"/>
                  </a:schemeClr>
                </a:solidFill>
              </a:rPr>
              <a:t>, T</a:t>
            </a:r>
            <a:r>
              <a:rPr lang="en-US" sz="1400" b="1" i="1" dirty="0" smtClean="0">
                <a:solidFill>
                  <a:schemeClr val="bg1">
                    <a:lumMod val="50000"/>
                  </a:schemeClr>
                </a:solidFill>
              </a:rPr>
              <a:t>elehandlers and Cranes</a:t>
            </a:r>
          </a:p>
        </p:txBody>
      </p:sp>
      <p:sp>
        <p:nvSpPr>
          <p:cNvPr id="10" name="Rectangle 9"/>
          <p:cNvSpPr/>
          <p:nvPr/>
        </p:nvSpPr>
        <p:spPr>
          <a:xfrm>
            <a:off x="2362200" y="6248400"/>
            <a:ext cx="6639406" cy="523220"/>
          </a:xfrm>
          <a:prstGeom prst="rect">
            <a:avLst/>
          </a:prstGeom>
        </p:spPr>
        <p:txBody>
          <a:bodyPr wrap="square">
            <a:spAutoFit/>
          </a:bodyPr>
          <a:lstStyle/>
          <a:p>
            <a:pPr lvl="1">
              <a:spcBef>
                <a:spcPct val="20000"/>
              </a:spcBef>
            </a:pPr>
            <a:r>
              <a:rPr lang="en-US" sz="1400" b="1" i="1" dirty="0" smtClean="0">
                <a:latin typeface="helvetica" panose="020B0604020202020204" pitchFamily="34" charset="0"/>
                <a:cs typeface="helvetica" panose="020B0604020202020204" pitchFamily="34" charset="0"/>
              </a:rPr>
              <a:t>Industrial OE Customers</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a:solidFill>
                  <a:schemeClr val="bg1">
                    <a:lumMod val="50000"/>
                  </a:schemeClr>
                </a:solidFill>
                <a:latin typeface="helvetica" panose="020B0604020202020204" pitchFamily="34" charset="0"/>
                <a:cs typeface="helvetica" panose="020B0604020202020204" pitchFamily="34" charset="0"/>
              </a:rPr>
              <a:t>(Short List): Carraro, Clark </a:t>
            </a:r>
            <a:r>
              <a:rPr lang="en-US" sz="1400" i="1" dirty="0" smtClean="0">
                <a:solidFill>
                  <a:schemeClr val="bg1">
                    <a:lumMod val="50000"/>
                  </a:schemeClr>
                </a:solidFill>
                <a:latin typeface="helvetica" panose="020B0604020202020204" pitchFamily="34" charset="0"/>
                <a:cs typeface="helvetica" panose="020B0604020202020204" pitchFamily="34" charset="0"/>
              </a:rPr>
              <a:t>Hurth, Crown, Eaton, </a:t>
            </a:r>
            <a:r>
              <a:rPr lang="en-US" sz="1400" i="1" dirty="0" err="1" smtClean="0">
                <a:solidFill>
                  <a:schemeClr val="bg1">
                    <a:lumMod val="50000"/>
                  </a:schemeClr>
                </a:solidFill>
                <a:latin typeface="helvetica" panose="020B0604020202020204" pitchFamily="34" charset="0"/>
                <a:cs typeface="helvetica" panose="020B0604020202020204" pitchFamily="34" charset="0"/>
              </a:rPr>
              <a:t>Linde</a:t>
            </a:r>
            <a:r>
              <a:rPr lang="en-US" sz="1400"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err="1" smtClean="0">
                <a:solidFill>
                  <a:schemeClr val="bg1">
                    <a:lumMod val="50000"/>
                  </a:schemeClr>
                </a:solidFill>
                <a:latin typeface="helvetica" panose="020B0604020202020204" pitchFamily="34" charset="0"/>
                <a:cs typeface="helvetica" panose="020B0604020202020204" pitchFamily="34" charset="0"/>
              </a:rPr>
              <a:t>Nacco</a:t>
            </a:r>
            <a:r>
              <a:rPr lang="en-US" sz="1400" i="1" dirty="0" smtClean="0">
                <a:solidFill>
                  <a:schemeClr val="bg1">
                    <a:lumMod val="50000"/>
                  </a:schemeClr>
                </a:solidFill>
                <a:latin typeface="helvetica" panose="020B0604020202020204" pitchFamily="34" charset="0"/>
                <a:cs typeface="helvetica" panose="020B0604020202020204" pitchFamily="34" charset="0"/>
              </a:rPr>
              <a:t>, Raymond, Twin Disc, Wichita Clutch </a:t>
            </a:r>
            <a:endParaRPr lang="en-US" sz="1400" i="1" dirty="0">
              <a:solidFill>
                <a:schemeClr val="bg1">
                  <a:lumMod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51171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traight Connector 43"/>
          <p:cNvSpPr/>
          <p:nvPr/>
        </p:nvSpPr>
        <p:spPr>
          <a:xfrm>
            <a:off x="5063490" y="5334000"/>
            <a:ext cx="1508760" cy="0"/>
          </a:xfrm>
          <a:prstGeom prst="line">
            <a:avLst/>
          </a:prstGeom>
        </p:spPr>
        <p:style>
          <a:lnRef idx="1">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pic>
        <p:nvPicPr>
          <p:cNvPr id="1027" name="Picture 3" descr="\\wfpb-nas\MarComm\Artwork\machines\illustrations\png\charter je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97637">
            <a:off x="-65217" y="2734420"/>
            <a:ext cx="6947070" cy="231737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22570" y="2258810"/>
            <a:ext cx="8026230" cy="3456190"/>
            <a:chOff x="1229803" y="2092353"/>
            <a:chExt cx="7598087" cy="3456190"/>
          </a:xfrm>
        </p:grpSpPr>
        <p:sp>
          <p:nvSpPr>
            <p:cNvPr id="20" name="Freeform 19"/>
            <p:cNvSpPr/>
            <p:nvPr/>
          </p:nvSpPr>
          <p:spPr>
            <a:xfrm>
              <a:off x="1229803" y="4088425"/>
              <a:ext cx="2831745" cy="1460118"/>
            </a:xfrm>
            <a:custGeom>
              <a:avLst/>
              <a:gdLst>
                <a:gd name="connsiteX0" fmla="*/ 0 w 2831745"/>
                <a:gd name="connsiteY0" fmla="*/ 0 h 1460118"/>
                <a:gd name="connsiteX1" fmla="*/ 2831745 w 2831745"/>
                <a:gd name="connsiteY1" fmla="*/ 0 h 1460118"/>
                <a:gd name="connsiteX2" fmla="*/ 2831745 w 2831745"/>
                <a:gd name="connsiteY2" fmla="*/ 1460118 h 1460118"/>
                <a:gd name="connsiteX3" fmla="*/ 0 w 2831745"/>
                <a:gd name="connsiteY3" fmla="*/ 1460118 h 1460118"/>
                <a:gd name="connsiteX4" fmla="*/ 0 w 2831745"/>
                <a:gd name="connsiteY4" fmla="*/ 0 h 1460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745" h="1460118">
                  <a:moveTo>
                    <a:pt x="0" y="0"/>
                  </a:moveTo>
                  <a:lnTo>
                    <a:pt x="2831745" y="0"/>
                  </a:lnTo>
                  <a:lnTo>
                    <a:pt x="2831745" y="1460118"/>
                  </a:lnTo>
                  <a:lnTo>
                    <a:pt x="0" y="1460118"/>
                  </a:lnTo>
                  <a:lnTo>
                    <a:pt x="0" y="0"/>
                  </a:lnTo>
                  <a:close/>
                </a:path>
              </a:pathLst>
            </a:custGeom>
            <a:noFill/>
            <a:ln>
              <a:noFill/>
            </a:ln>
            <a:sp3d/>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1111250">
                <a:lnSpc>
                  <a:spcPct val="90000"/>
                </a:lnSpc>
                <a:spcBef>
                  <a:spcPct val="0"/>
                </a:spcBef>
                <a:spcAft>
                  <a:spcPct val="35000"/>
                </a:spcAft>
              </a:pPr>
              <a:endParaRPr lang="en-US" sz="2500" b="1" kern="1200">
                <a:latin typeface="helvetica" panose="020B0604020202020204" pitchFamily="34" charset="0"/>
                <a:cs typeface="helvetica" panose="020B0604020202020204" pitchFamily="34" charset="0"/>
              </a:endParaRPr>
            </a:p>
          </p:txBody>
        </p:sp>
        <p:sp>
          <p:nvSpPr>
            <p:cNvPr id="15" name="Straight Connector 14"/>
            <p:cNvSpPr/>
            <p:nvPr/>
          </p:nvSpPr>
          <p:spPr>
            <a:xfrm>
              <a:off x="4932586" y="3795943"/>
              <a:ext cx="720983" cy="0"/>
            </a:xfrm>
            <a:prstGeom prst="line">
              <a:avLst/>
            </a:prstGeom>
          </p:spPr>
          <p:style>
            <a:lnRef idx="1">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16"/>
            <p:cNvSpPr/>
            <p:nvPr/>
          </p:nvSpPr>
          <p:spPr>
            <a:xfrm>
              <a:off x="4692575" y="2652943"/>
              <a:ext cx="1428278" cy="0"/>
            </a:xfrm>
            <a:prstGeom prst="line">
              <a:avLst/>
            </a:prstGeom>
          </p:spPr>
          <p:style>
            <a:lnRef idx="1">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p:cNvSpPr/>
            <p:nvPr/>
          </p:nvSpPr>
          <p:spPr>
            <a:xfrm>
              <a:off x="6784218" y="2092353"/>
              <a:ext cx="2043672" cy="1017790"/>
            </a:xfrm>
            <a:custGeom>
              <a:avLst/>
              <a:gdLst>
                <a:gd name="connsiteX0" fmla="*/ 0 w 1084414"/>
                <a:gd name="connsiteY0" fmla="*/ 0 h 663690"/>
                <a:gd name="connsiteX1" fmla="*/ 1084414 w 1084414"/>
                <a:gd name="connsiteY1" fmla="*/ 0 h 663690"/>
                <a:gd name="connsiteX2" fmla="*/ 1084414 w 1084414"/>
                <a:gd name="connsiteY2" fmla="*/ 663690 h 663690"/>
                <a:gd name="connsiteX3" fmla="*/ 0 w 1084414"/>
                <a:gd name="connsiteY3" fmla="*/ 663690 h 663690"/>
                <a:gd name="connsiteX4" fmla="*/ 0 w 1084414"/>
                <a:gd name="connsiteY4" fmla="*/ 0 h 66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414" h="663690">
                  <a:moveTo>
                    <a:pt x="0" y="0"/>
                  </a:moveTo>
                  <a:lnTo>
                    <a:pt x="1084414" y="0"/>
                  </a:lnTo>
                  <a:lnTo>
                    <a:pt x="1084414" y="663690"/>
                  </a:lnTo>
                  <a:lnTo>
                    <a:pt x="0" y="66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dirty="0" smtClean="0">
                  <a:latin typeface="helvetica" panose="020B0604020202020204" pitchFamily="34" charset="0"/>
                  <a:cs typeface="helvetica" panose="020B0604020202020204" pitchFamily="34" charset="0"/>
                </a:rPr>
                <a:t>Steel Brake Rings</a:t>
              </a:r>
              <a:endParaRPr lang="en-US" sz="2500" b="1" kern="1200" dirty="0">
                <a:latin typeface="helvetica" panose="020B0604020202020204" pitchFamily="34" charset="0"/>
                <a:cs typeface="helvetica" panose="020B0604020202020204" pitchFamily="34" charset="0"/>
              </a:endParaRPr>
            </a:p>
          </p:txBody>
        </p:sp>
        <p:sp>
          <p:nvSpPr>
            <p:cNvPr id="28" name="Freeform 27"/>
            <p:cNvSpPr/>
            <p:nvPr/>
          </p:nvSpPr>
          <p:spPr>
            <a:xfrm>
              <a:off x="6519047" y="3567343"/>
              <a:ext cx="1876031" cy="663690"/>
            </a:xfrm>
            <a:custGeom>
              <a:avLst/>
              <a:gdLst>
                <a:gd name="connsiteX0" fmla="*/ 0 w 1876031"/>
                <a:gd name="connsiteY0" fmla="*/ 0 h 663690"/>
                <a:gd name="connsiteX1" fmla="*/ 1876031 w 1876031"/>
                <a:gd name="connsiteY1" fmla="*/ 0 h 663690"/>
                <a:gd name="connsiteX2" fmla="*/ 1876031 w 1876031"/>
                <a:gd name="connsiteY2" fmla="*/ 663690 h 663690"/>
                <a:gd name="connsiteX3" fmla="*/ 0 w 1876031"/>
                <a:gd name="connsiteY3" fmla="*/ 663690 h 663690"/>
                <a:gd name="connsiteX4" fmla="*/ 0 w 1876031"/>
                <a:gd name="connsiteY4" fmla="*/ 0 h 66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031" h="663690">
                  <a:moveTo>
                    <a:pt x="0" y="0"/>
                  </a:moveTo>
                  <a:lnTo>
                    <a:pt x="1876031" y="0"/>
                  </a:lnTo>
                  <a:lnTo>
                    <a:pt x="1876031" y="663690"/>
                  </a:lnTo>
                  <a:lnTo>
                    <a:pt x="0" y="66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dirty="0" smtClean="0">
                  <a:latin typeface="helvetica" panose="020B0604020202020204" pitchFamily="34" charset="0"/>
                  <a:cs typeface="helvetica" panose="020B0604020202020204" pitchFamily="34" charset="0"/>
                </a:rPr>
                <a:t>Steel Brake Cups</a:t>
              </a:r>
              <a:endParaRPr lang="en-US" sz="2500" b="1" kern="1200" dirty="0">
                <a:latin typeface="helvetica" panose="020B0604020202020204" pitchFamily="34" charset="0"/>
                <a:cs typeface="helvetica" panose="020B0604020202020204" pitchFamily="34" charset="0"/>
              </a:endParaRPr>
            </a:p>
          </p:txBody>
        </p:sp>
        <p:sp>
          <p:nvSpPr>
            <p:cNvPr id="30" name="Freeform 29"/>
            <p:cNvSpPr/>
            <p:nvPr/>
          </p:nvSpPr>
          <p:spPr>
            <a:xfrm>
              <a:off x="6784218" y="4786543"/>
              <a:ext cx="1948166" cy="663690"/>
            </a:xfrm>
            <a:custGeom>
              <a:avLst/>
              <a:gdLst>
                <a:gd name="connsiteX0" fmla="*/ 0 w 1711826"/>
                <a:gd name="connsiteY0" fmla="*/ 0 h 663690"/>
                <a:gd name="connsiteX1" fmla="*/ 1711826 w 1711826"/>
                <a:gd name="connsiteY1" fmla="*/ 0 h 663690"/>
                <a:gd name="connsiteX2" fmla="*/ 1711826 w 1711826"/>
                <a:gd name="connsiteY2" fmla="*/ 663690 h 663690"/>
                <a:gd name="connsiteX3" fmla="*/ 0 w 1711826"/>
                <a:gd name="connsiteY3" fmla="*/ 663690 h 663690"/>
                <a:gd name="connsiteX4" fmla="*/ 0 w 1711826"/>
                <a:gd name="connsiteY4" fmla="*/ 0 h 66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26" h="663690">
                  <a:moveTo>
                    <a:pt x="0" y="0"/>
                  </a:moveTo>
                  <a:lnTo>
                    <a:pt x="1711826" y="0"/>
                  </a:lnTo>
                  <a:lnTo>
                    <a:pt x="1711826" y="663690"/>
                  </a:lnTo>
                  <a:lnTo>
                    <a:pt x="0" y="6636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0" numCol="1" spcCol="1270" anchor="ctr" anchorCtr="0">
              <a:noAutofit/>
            </a:bodyPr>
            <a:lstStyle/>
            <a:p>
              <a:pPr lvl="0" algn="l" defTabSz="1111250">
                <a:lnSpc>
                  <a:spcPct val="90000"/>
                </a:lnSpc>
                <a:spcBef>
                  <a:spcPct val="0"/>
                </a:spcBef>
                <a:spcAft>
                  <a:spcPct val="35000"/>
                </a:spcAft>
              </a:pPr>
              <a:r>
                <a:rPr lang="en-US" sz="2500" b="1" dirty="0" smtClean="0">
                  <a:latin typeface="helvetica" panose="020B0604020202020204" pitchFamily="34" charset="0"/>
                  <a:cs typeface="helvetica" panose="020B0604020202020204" pitchFamily="34" charset="0"/>
                </a:rPr>
                <a:t>Steel Brake Insulators</a:t>
              </a:r>
              <a:r>
                <a:rPr lang="en-US" sz="2500" b="1" kern="1200" dirty="0" smtClean="0">
                  <a:latin typeface="helvetica" panose="020B0604020202020204" pitchFamily="34" charset="0"/>
                  <a:cs typeface="helvetica" panose="020B0604020202020204" pitchFamily="34" charset="0"/>
                </a:rPr>
                <a:t> </a:t>
              </a:r>
              <a:endParaRPr lang="en-US" sz="2500" b="1" kern="1200" dirty="0">
                <a:latin typeface="helvetica" panose="020B0604020202020204" pitchFamily="34" charset="0"/>
                <a:cs typeface="helvetica" panose="020B0604020202020204" pitchFamily="34" charset="0"/>
              </a:endParaRPr>
            </a:p>
          </p:txBody>
        </p:sp>
      </p:grpSp>
      <p:pic>
        <p:nvPicPr>
          <p:cNvPr id="12" name="Picture 11" descr="air plat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57483" y="4703535"/>
            <a:ext cx="1057717" cy="1011465"/>
          </a:xfrm>
          <a:prstGeom prst="rect">
            <a:avLst/>
          </a:prstGeom>
          <a:effectLst/>
        </p:spPr>
      </p:pic>
      <p:sp>
        <p:nvSpPr>
          <p:cNvPr id="2" name="Title 1"/>
          <p:cNvSpPr>
            <a:spLocks noGrp="1"/>
          </p:cNvSpPr>
          <p:nvPr>
            <p:ph type="title"/>
          </p:nvPr>
        </p:nvSpPr>
        <p:spPr/>
        <p:txBody>
          <a:bodyPr>
            <a:normAutofit/>
          </a:bodyPr>
          <a:lstStyle/>
          <a:p>
            <a:pPr algn="l"/>
            <a:r>
              <a:rPr lang="en-US" sz="2800" b="1" dirty="0" smtClean="0">
                <a:solidFill>
                  <a:schemeClr val="bg1"/>
                </a:solidFill>
                <a:latin typeface="Helvetica" pitchFamily="34" charset="0"/>
              </a:rPr>
              <a:t>Aerospace</a:t>
            </a:r>
            <a:endParaRPr lang="en-US" sz="2800" b="1" dirty="0">
              <a:solidFill>
                <a:schemeClr val="bg1"/>
              </a:solidFill>
              <a:latin typeface="Helvetica" pitchFamily="34" charset="0"/>
            </a:endParaRPr>
          </a:p>
        </p:txBody>
      </p:sp>
      <p:pic>
        <p:nvPicPr>
          <p:cNvPr id="11" name="Picture 10" descr="air buttons.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3505200"/>
            <a:ext cx="1184694" cy="807086"/>
          </a:xfrm>
          <a:prstGeom prst="rect">
            <a:avLst/>
          </a:prstGeom>
          <a:ln>
            <a:noFill/>
          </a:ln>
          <a:effectLst/>
        </p:spPr>
      </p:pic>
      <p:pic>
        <p:nvPicPr>
          <p:cNvPr id="6147" name="Picture 3" descr="C:\Users\MAstman.WFP\Desktop\CHarbert Files\Industrial Files\Creative VT\Parts VT\Aircraft brake pad.gif"/>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18449" y="2466975"/>
            <a:ext cx="972951" cy="65722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3886200" y="6248400"/>
            <a:ext cx="5105400" cy="307777"/>
          </a:xfrm>
          <a:prstGeom prst="rect">
            <a:avLst/>
          </a:prstGeom>
        </p:spPr>
        <p:txBody>
          <a:bodyPr wrap="square">
            <a:spAutoFit/>
          </a:bodyPr>
          <a:lstStyle/>
          <a:p>
            <a:pPr lvl="1">
              <a:spcBef>
                <a:spcPct val="20000"/>
              </a:spcBef>
            </a:pPr>
            <a:r>
              <a:rPr lang="en-US" sz="1400" b="1" i="1" dirty="0" smtClean="0">
                <a:latin typeface="helvetica" panose="020B0604020202020204" pitchFamily="34" charset="0"/>
                <a:cs typeface="helvetica" panose="020B0604020202020204" pitchFamily="34" charset="0"/>
              </a:rPr>
              <a:t>Aerospace </a:t>
            </a:r>
            <a:r>
              <a:rPr lang="en-US" sz="1400" b="1" i="1" dirty="0">
                <a:latin typeface="helvetica" panose="020B0604020202020204" pitchFamily="34" charset="0"/>
                <a:cs typeface="helvetica" panose="020B0604020202020204" pitchFamily="34" charset="0"/>
              </a:rPr>
              <a:t> </a:t>
            </a:r>
            <a:r>
              <a:rPr lang="en-US" sz="1400" b="1" i="1" dirty="0" smtClean="0">
                <a:latin typeface="helvetica" panose="020B0604020202020204" pitchFamily="34" charset="0"/>
                <a:cs typeface="helvetica" panose="020B0604020202020204" pitchFamily="34" charset="0"/>
              </a:rPr>
              <a:t>Customers</a:t>
            </a:r>
            <a:r>
              <a:rPr lang="en-US" sz="1400" i="1" dirty="0" smtClean="0">
                <a:solidFill>
                  <a:schemeClr val="bg1">
                    <a:lumMod val="50000"/>
                  </a:schemeClr>
                </a:solidFill>
                <a:latin typeface="helvetica" panose="020B0604020202020204" pitchFamily="34" charset="0"/>
                <a:cs typeface="helvetica" panose="020B0604020202020204" pitchFamily="34" charset="0"/>
              </a:rPr>
              <a:t> : ABS, Parker and Goodrich</a:t>
            </a:r>
            <a:endParaRPr lang="en-US" sz="1400" i="1" dirty="0">
              <a:solidFill>
                <a:schemeClr val="bg1">
                  <a:lumMod val="50000"/>
                </a:schemeClr>
              </a:solidFill>
              <a:latin typeface="helvetica" panose="020B0604020202020204" pitchFamily="34" charset="0"/>
              <a:cs typeface="helvetica" panose="020B0604020202020204" pitchFamily="34" charset="0"/>
            </a:endParaRPr>
          </a:p>
        </p:txBody>
      </p:sp>
      <p:sp>
        <p:nvSpPr>
          <p:cNvPr id="43" name="Content Placeholder 2"/>
          <p:cNvSpPr txBox="1">
            <a:spLocks/>
          </p:cNvSpPr>
          <p:nvPr/>
        </p:nvSpPr>
        <p:spPr>
          <a:xfrm>
            <a:off x="228600" y="1357543"/>
            <a:ext cx="7924800" cy="62365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rgbClr val="003591"/>
                </a:solidFill>
                <a:latin typeface="helvetica" pitchFamily="34" charset="0"/>
                <a:ea typeface="+mn-ea"/>
                <a:cs typeface="helvetica" pitchFamily="34" charset="0"/>
              </a:defRPr>
            </a:lvl1pPr>
            <a:lvl2pPr marL="742950" indent="-285750" algn="l" defTabSz="914400" rtl="0" eaLnBrk="1" latinLnBrk="0" hangingPunct="1">
              <a:spcBef>
                <a:spcPct val="20000"/>
              </a:spcBef>
              <a:buFont typeface="Arial" pitchFamily="34" charset="0"/>
              <a:buChar char="–"/>
              <a:defRPr sz="2400" kern="1200">
                <a:solidFill>
                  <a:srgbClr val="003591"/>
                </a:solidFill>
                <a:latin typeface="helvetica" pitchFamily="34" charset="0"/>
                <a:ea typeface="+mn-ea"/>
                <a:cs typeface="helvetica" pitchFamily="34" charset="0"/>
              </a:defRPr>
            </a:lvl2pPr>
            <a:lvl3pPr marL="1143000" indent="-228600" algn="l" defTabSz="914400" rtl="0" eaLnBrk="1" latinLnBrk="0" hangingPunct="1">
              <a:spcBef>
                <a:spcPct val="20000"/>
              </a:spcBef>
              <a:buFont typeface="Arial" pitchFamily="34" charset="0"/>
              <a:buChar char="•"/>
              <a:defRPr sz="2000" kern="1200">
                <a:solidFill>
                  <a:srgbClr val="003591"/>
                </a:solidFill>
                <a:latin typeface="helvetica" pitchFamily="34" charset="0"/>
                <a:ea typeface="+mn-ea"/>
                <a:cs typeface="helvetica" pitchFamily="34" charset="0"/>
              </a:defRPr>
            </a:lvl3pPr>
            <a:lvl4pPr marL="1600200" indent="-228600" algn="l" defTabSz="914400" rtl="0" eaLnBrk="1" latinLnBrk="0" hangingPunct="1">
              <a:spcBef>
                <a:spcPct val="20000"/>
              </a:spcBef>
              <a:buFont typeface="Arial" pitchFamily="34" charset="0"/>
              <a:buChar char="–"/>
              <a:defRPr sz="1800" kern="1200">
                <a:solidFill>
                  <a:srgbClr val="003591"/>
                </a:solidFill>
                <a:latin typeface="helvetica" pitchFamily="34" charset="0"/>
                <a:ea typeface="+mn-ea"/>
                <a:cs typeface="helvetica" pitchFamily="34" charset="0"/>
              </a:defRPr>
            </a:lvl4pPr>
            <a:lvl5pPr marL="2057400" indent="-228600" algn="l" defTabSz="914400" rtl="0" eaLnBrk="1" latinLnBrk="0" hangingPunct="1">
              <a:spcBef>
                <a:spcPct val="20000"/>
              </a:spcBef>
              <a:buFont typeface="Arial" pitchFamily="34" charset="0"/>
              <a:buChar char="»"/>
              <a:defRPr sz="1800" kern="1200">
                <a:solidFill>
                  <a:srgbClr val="003591"/>
                </a:solidFill>
                <a:latin typeface="helvetica" pitchFamily="34" charset="0"/>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SzPct val="145000"/>
              <a:buBlip>
                <a:blip r:embed="rId7"/>
              </a:buBlip>
            </a:pPr>
            <a:r>
              <a:rPr lang="en-US" sz="2200" b="1" dirty="0" smtClean="0"/>
              <a:t>Brake and Friction Solutions</a:t>
            </a:r>
          </a:p>
          <a:p>
            <a:pPr marL="0" indent="0">
              <a:spcBef>
                <a:spcPts val="0"/>
              </a:spcBef>
              <a:buNone/>
            </a:pPr>
            <a:r>
              <a:rPr lang="en-US" sz="1400" b="1" i="1" dirty="0">
                <a:solidFill>
                  <a:schemeClr val="bg1">
                    <a:lumMod val="50000"/>
                  </a:schemeClr>
                </a:solidFill>
              </a:rPr>
              <a:t>Applications: Commercial &amp; Military jets, small multipurpose airliners and helicopters.</a:t>
            </a:r>
          </a:p>
          <a:p>
            <a:pPr marL="0" indent="0">
              <a:spcBef>
                <a:spcPts val="0"/>
              </a:spcBef>
              <a:buFont typeface="Arial" pitchFamily="34" charset="0"/>
              <a:buNone/>
            </a:pPr>
            <a:endParaRPr lang="en-US" sz="1400" b="1" i="1"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traight Connector 24"/>
          <p:cNvSpPr/>
          <p:nvPr/>
        </p:nvSpPr>
        <p:spPr>
          <a:xfrm>
            <a:off x="5410200" y="5943600"/>
            <a:ext cx="185351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grpSp>
        <p:nvGrpSpPr>
          <p:cNvPr id="3" name="Group 2"/>
          <p:cNvGrpSpPr/>
          <p:nvPr/>
        </p:nvGrpSpPr>
        <p:grpSpPr>
          <a:xfrm>
            <a:off x="363244" y="1817007"/>
            <a:ext cx="8842422" cy="4457700"/>
            <a:chOff x="363244" y="1817007"/>
            <a:chExt cx="8842422" cy="4457700"/>
          </a:xfrm>
        </p:grpSpPr>
        <p:sp>
          <p:nvSpPr>
            <p:cNvPr id="5" name="Straight Connector 4"/>
            <p:cNvSpPr/>
            <p:nvPr/>
          </p:nvSpPr>
          <p:spPr>
            <a:xfrm>
              <a:off x="5715000" y="5111247"/>
              <a:ext cx="76200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6" name="Straight Connector 5"/>
            <p:cNvSpPr/>
            <p:nvPr/>
          </p:nvSpPr>
          <p:spPr>
            <a:xfrm flipV="1">
              <a:off x="5715000" y="4045855"/>
              <a:ext cx="838200" cy="1622"/>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8" name="Straight Connector 7"/>
            <p:cNvSpPr/>
            <p:nvPr/>
          </p:nvSpPr>
          <p:spPr>
            <a:xfrm>
              <a:off x="4025233" y="2218199"/>
              <a:ext cx="3086077" cy="1"/>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9" name="Oval 8"/>
            <p:cNvSpPr/>
            <p:nvPr/>
          </p:nvSpPr>
          <p:spPr>
            <a:xfrm>
              <a:off x="363244" y="1817007"/>
              <a:ext cx="4457700" cy="4457700"/>
            </a:xfrm>
            <a:prstGeom prst="ellipse">
              <a:avLst/>
            </a:prstGeom>
            <a:solidFill>
              <a:schemeClr val="bg1"/>
            </a:solid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0" name="Freeform 9"/>
            <p:cNvSpPr/>
            <p:nvPr/>
          </p:nvSpPr>
          <p:spPr>
            <a:xfrm>
              <a:off x="1172305" y="4758781"/>
              <a:ext cx="2852928" cy="1471041"/>
            </a:xfrm>
            <a:custGeom>
              <a:avLst/>
              <a:gdLst>
                <a:gd name="connsiteX0" fmla="*/ 0 w 2852928"/>
                <a:gd name="connsiteY0" fmla="*/ 0 h 1471041"/>
                <a:gd name="connsiteX1" fmla="*/ 2852928 w 2852928"/>
                <a:gd name="connsiteY1" fmla="*/ 0 h 1471041"/>
                <a:gd name="connsiteX2" fmla="*/ 2852928 w 2852928"/>
                <a:gd name="connsiteY2" fmla="*/ 1471041 h 1471041"/>
                <a:gd name="connsiteX3" fmla="*/ 0 w 2852928"/>
                <a:gd name="connsiteY3" fmla="*/ 1471041 h 1471041"/>
                <a:gd name="connsiteX4" fmla="*/ 0 w 2852928"/>
                <a:gd name="connsiteY4" fmla="*/ 0 h 1471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1471041">
                  <a:moveTo>
                    <a:pt x="0" y="0"/>
                  </a:moveTo>
                  <a:lnTo>
                    <a:pt x="2852928" y="0"/>
                  </a:lnTo>
                  <a:lnTo>
                    <a:pt x="2852928" y="1471041"/>
                  </a:lnTo>
                  <a:lnTo>
                    <a:pt x="0" y="1471041"/>
                  </a:lnTo>
                  <a:lnTo>
                    <a:pt x="0" y="0"/>
                  </a:lnTo>
                  <a:close/>
                </a:path>
              </a:pathLst>
            </a:custGeom>
            <a:noFill/>
            <a:ln>
              <a:noFill/>
            </a:ln>
            <a:sp3d/>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666750">
                <a:lnSpc>
                  <a:spcPct val="90000"/>
                </a:lnSpc>
                <a:spcBef>
                  <a:spcPct val="0"/>
                </a:spcBef>
                <a:spcAft>
                  <a:spcPct val="35000"/>
                </a:spcAft>
              </a:pPr>
              <a:endParaRPr lang="en-US" sz="1500" b="1" kern="1200" dirty="0" smtClean="0">
                <a:solidFill>
                  <a:schemeClr val="tx1"/>
                </a:solidFill>
                <a:latin typeface="helvetica" panose="020B0604020202020204" pitchFamily="34" charset="0"/>
                <a:cs typeface="helvetica" panose="020B0604020202020204" pitchFamily="34" charset="0"/>
              </a:endParaRPr>
            </a:p>
          </p:txBody>
        </p:sp>
        <p:sp>
          <p:nvSpPr>
            <p:cNvPr id="11" name="Rectangle 10"/>
            <p:cNvSpPr/>
            <p:nvPr/>
          </p:nvSpPr>
          <p:spPr>
            <a:xfrm>
              <a:off x="6525083" y="1828798"/>
              <a:ext cx="1036466" cy="778803"/>
            </a:xfrm>
            <a:prstGeom prst="rect">
              <a:avLst/>
            </a:prstGeom>
            <a:blipFill rotWithShape="1">
              <a:blip r:embed="rId2"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2" name="Freeform 11"/>
            <p:cNvSpPr/>
            <p:nvPr/>
          </p:nvSpPr>
          <p:spPr>
            <a:xfrm>
              <a:off x="7439526" y="1817007"/>
              <a:ext cx="1766140" cy="802386"/>
            </a:xfrm>
            <a:custGeom>
              <a:avLst/>
              <a:gdLst>
                <a:gd name="connsiteX0" fmla="*/ 0 w 1766140"/>
                <a:gd name="connsiteY0" fmla="*/ 0 h 802386"/>
                <a:gd name="connsiteX1" fmla="*/ 1766140 w 1766140"/>
                <a:gd name="connsiteY1" fmla="*/ 0 h 802386"/>
                <a:gd name="connsiteX2" fmla="*/ 1766140 w 1766140"/>
                <a:gd name="connsiteY2" fmla="*/ 802386 h 802386"/>
                <a:gd name="connsiteX3" fmla="*/ 0 w 1766140"/>
                <a:gd name="connsiteY3" fmla="*/ 802386 h 802386"/>
                <a:gd name="connsiteX4" fmla="*/ 0 w 1766140"/>
                <a:gd name="connsiteY4" fmla="*/ 0 h 80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140" h="802386">
                  <a:moveTo>
                    <a:pt x="0" y="0"/>
                  </a:moveTo>
                  <a:lnTo>
                    <a:pt x="1766140" y="0"/>
                  </a:lnTo>
                  <a:lnTo>
                    <a:pt x="1766140" y="802386"/>
                  </a:lnTo>
                  <a:lnTo>
                    <a:pt x="0" y="80238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Disc Brake Pads</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13" name="Rectangle 12"/>
            <p:cNvSpPr/>
            <p:nvPr/>
          </p:nvSpPr>
          <p:spPr>
            <a:xfrm>
              <a:off x="6059805" y="2579274"/>
              <a:ext cx="1068160" cy="802386"/>
            </a:xfrm>
            <a:prstGeom prst="rect">
              <a:avLst/>
            </a:prstGeom>
            <a:blipFill rotWithShape="1">
              <a:blip r:embed="rId3" cstate="email">
                <a:extLst>
                  <a:ext uri="{28A0092B-C50C-407E-A947-70E740481C1C}">
                    <a14:useLocalDpi xmlns:a14="http://schemas.microsoft.com/office/drawing/2010/main" val="0"/>
                  </a:ext>
                </a:extLst>
              </a:blip>
              <a:stretch>
                <a:fillRect/>
              </a:stretch>
            </a:blipFill>
            <a:effectLst/>
          </p:spPr>
          <p:style>
            <a:lnRef idx="0">
              <a:schemeClr val="dk2">
                <a:shade val="80000"/>
                <a:hueOff val="0"/>
                <a:satOff val="0"/>
                <a:lumOff val="0"/>
                <a:alphaOff val="0"/>
              </a:schemeClr>
            </a:lnRef>
            <a:fillRef idx="1">
              <a:scrgbClr r="0" g="0" b="0"/>
            </a:fillRef>
            <a:effectRef idx="2">
              <a:scrgbClr r="0" g="0" b="0"/>
            </a:effectRef>
            <a:fontRef idx="minor">
              <a:schemeClr val="lt2">
                <a:hueOff val="0"/>
                <a:satOff val="0"/>
                <a:lumOff val="0"/>
                <a:alphaOff val="0"/>
              </a:schemeClr>
            </a:fontRef>
          </p:style>
        </p:sp>
        <p:sp>
          <p:nvSpPr>
            <p:cNvPr id="14" name="Freeform 13"/>
            <p:cNvSpPr/>
            <p:nvPr/>
          </p:nvSpPr>
          <p:spPr>
            <a:xfrm>
              <a:off x="7108929" y="2620131"/>
              <a:ext cx="1356544" cy="802386"/>
            </a:xfrm>
            <a:custGeom>
              <a:avLst/>
              <a:gdLst>
                <a:gd name="connsiteX0" fmla="*/ 0 w 1356544"/>
                <a:gd name="connsiteY0" fmla="*/ 0 h 802386"/>
                <a:gd name="connsiteX1" fmla="*/ 1356544 w 1356544"/>
                <a:gd name="connsiteY1" fmla="*/ 0 h 802386"/>
                <a:gd name="connsiteX2" fmla="*/ 1356544 w 1356544"/>
                <a:gd name="connsiteY2" fmla="*/ 802386 h 802386"/>
                <a:gd name="connsiteX3" fmla="*/ 0 w 1356544"/>
                <a:gd name="connsiteY3" fmla="*/ 802386 h 802386"/>
                <a:gd name="connsiteX4" fmla="*/ 0 w 1356544"/>
                <a:gd name="connsiteY4" fmla="*/ 0 h 80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544" h="802386">
                  <a:moveTo>
                    <a:pt x="0" y="0"/>
                  </a:moveTo>
                  <a:lnTo>
                    <a:pt x="1356544" y="0"/>
                  </a:lnTo>
                  <a:lnTo>
                    <a:pt x="1356544" y="802386"/>
                  </a:lnTo>
                  <a:lnTo>
                    <a:pt x="0" y="80238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Block Friction</a:t>
              </a:r>
              <a:endParaRPr lang="en-US" sz="2400" b="1" kern="1200" dirty="0">
                <a:latin typeface="helvetica" panose="020B0604020202020204" pitchFamily="34" charset="0"/>
                <a:cs typeface="helvetica" panose="020B0604020202020204" pitchFamily="34" charset="0"/>
              </a:endParaRPr>
            </a:p>
          </p:txBody>
        </p:sp>
        <p:sp>
          <p:nvSpPr>
            <p:cNvPr id="16" name="Rectangle 15"/>
            <p:cNvSpPr/>
            <p:nvPr/>
          </p:nvSpPr>
          <p:spPr>
            <a:xfrm>
              <a:off x="5897362" y="3630927"/>
              <a:ext cx="1101379" cy="905733"/>
            </a:xfrm>
            <a:prstGeom prst="rect">
              <a:avLst/>
            </a:prstGeom>
            <a:blipFill rotWithShape="1">
              <a:blip r:embed="rId4"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7" name="Freeform 16"/>
            <p:cNvSpPr/>
            <p:nvPr/>
          </p:nvSpPr>
          <p:spPr>
            <a:xfrm>
              <a:off x="6704326" y="3693417"/>
              <a:ext cx="1113171" cy="802386"/>
            </a:xfrm>
            <a:custGeom>
              <a:avLst/>
              <a:gdLst>
                <a:gd name="connsiteX0" fmla="*/ 0 w 1113171"/>
                <a:gd name="connsiteY0" fmla="*/ 0 h 802386"/>
                <a:gd name="connsiteX1" fmla="*/ 1113171 w 1113171"/>
                <a:gd name="connsiteY1" fmla="*/ 0 h 802386"/>
                <a:gd name="connsiteX2" fmla="*/ 1113171 w 1113171"/>
                <a:gd name="connsiteY2" fmla="*/ 802386 h 802386"/>
                <a:gd name="connsiteX3" fmla="*/ 0 w 1113171"/>
                <a:gd name="connsiteY3" fmla="*/ 802386 h 802386"/>
                <a:gd name="connsiteX4" fmla="*/ 0 w 1113171"/>
                <a:gd name="connsiteY4" fmla="*/ 0 h 80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171" h="802386">
                  <a:moveTo>
                    <a:pt x="0" y="0"/>
                  </a:moveTo>
                  <a:lnTo>
                    <a:pt x="1113171" y="0"/>
                  </a:lnTo>
                  <a:lnTo>
                    <a:pt x="1113171" y="802386"/>
                  </a:lnTo>
                  <a:lnTo>
                    <a:pt x="0" y="80238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Brake Shoes</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18" name="Rectangle 17"/>
            <p:cNvSpPr/>
            <p:nvPr/>
          </p:nvSpPr>
          <p:spPr>
            <a:xfrm>
              <a:off x="6379736" y="4738916"/>
              <a:ext cx="1043486" cy="597905"/>
            </a:xfrm>
            <a:prstGeom prst="rect">
              <a:avLst/>
            </a:prstGeom>
            <a:blipFill rotWithShape="1">
              <a:blip r:embed="rId5"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9" name="Freeform 18"/>
            <p:cNvSpPr/>
            <p:nvPr/>
          </p:nvSpPr>
          <p:spPr>
            <a:xfrm>
              <a:off x="7330263" y="4662714"/>
              <a:ext cx="1356544" cy="802386"/>
            </a:xfrm>
            <a:custGeom>
              <a:avLst/>
              <a:gdLst>
                <a:gd name="connsiteX0" fmla="*/ 0 w 1356544"/>
                <a:gd name="connsiteY0" fmla="*/ 0 h 802386"/>
                <a:gd name="connsiteX1" fmla="*/ 1356544 w 1356544"/>
                <a:gd name="connsiteY1" fmla="*/ 0 h 802386"/>
                <a:gd name="connsiteX2" fmla="*/ 1356544 w 1356544"/>
                <a:gd name="connsiteY2" fmla="*/ 802386 h 802386"/>
                <a:gd name="connsiteX3" fmla="*/ 0 w 1356544"/>
                <a:gd name="connsiteY3" fmla="*/ 802386 h 802386"/>
                <a:gd name="connsiteX4" fmla="*/ 0 w 1356544"/>
                <a:gd name="connsiteY4" fmla="*/ 0 h 80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544" h="802386">
                  <a:moveTo>
                    <a:pt x="0" y="0"/>
                  </a:moveTo>
                  <a:lnTo>
                    <a:pt x="1356544" y="0"/>
                  </a:lnTo>
                  <a:lnTo>
                    <a:pt x="1356544" y="802386"/>
                  </a:lnTo>
                  <a:lnTo>
                    <a:pt x="0" y="80238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latin typeface="helvetica" panose="020B0604020202020204" pitchFamily="34" charset="0"/>
                  <a:cs typeface="helvetica" panose="020B0604020202020204" pitchFamily="34" charset="0"/>
                </a:rPr>
                <a:t>Clutch Buttons</a:t>
              </a: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20" name="Rectangle 19"/>
            <p:cNvSpPr/>
            <p:nvPr/>
          </p:nvSpPr>
          <p:spPr>
            <a:xfrm>
              <a:off x="6710117" y="5472321"/>
              <a:ext cx="802386" cy="802386"/>
            </a:xfrm>
            <a:prstGeom prst="rect">
              <a:avLst/>
            </a:prstGeom>
            <a:blipFill rotWithShape="1">
              <a:blip r:embed="rId6" cstate="email">
                <a:extLst>
                  <a:ext uri="{28A0092B-C50C-407E-A947-70E740481C1C}">
                    <a14:useLocalDpi xmlns:a14="http://schemas.microsoft.com/office/drawing/2010/main" val="0"/>
                  </a:ext>
                </a:extLst>
              </a:blip>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21" name="Freeform 20"/>
            <p:cNvSpPr/>
            <p:nvPr/>
          </p:nvSpPr>
          <p:spPr>
            <a:xfrm>
              <a:off x="7512503" y="5472321"/>
              <a:ext cx="1666795" cy="802386"/>
            </a:xfrm>
            <a:custGeom>
              <a:avLst/>
              <a:gdLst>
                <a:gd name="connsiteX0" fmla="*/ 0 w 1666795"/>
                <a:gd name="connsiteY0" fmla="*/ 0 h 802386"/>
                <a:gd name="connsiteX1" fmla="*/ 1666795 w 1666795"/>
                <a:gd name="connsiteY1" fmla="*/ 0 h 802386"/>
                <a:gd name="connsiteX2" fmla="*/ 1666795 w 1666795"/>
                <a:gd name="connsiteY2" fmla="*/ 802386 h 802386"/>
                <a:gd name="connsiteX3" fmla="*/ 0 w 1666795"/>
                <a:gd name="connsiteY3" fmla="*/ 802386 h 802386"/>
                <a:gd name="connsiteX4" fmla="*/ 0 w 1666795"/>
                <a:gd name="connsiteY4" fmla="*/ 0 h 80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795" h="802386">
                  <a:moveTo>
                    <a:pt x="0" y="0"/>
                  </a:moveTo>
                  <a:lnTo>
                    <a:pt x="1666795" y="0"/>
                  </a:lnTo>
                  <a:lnTo>
                    <a:pt x="1666795" y="802386"/>
                  </a:lnTo>
                  <a:lnTo>
                    <a:pt x="0" y="80238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Shoe Assembly</a:t>
              </a:r>
              <a:endParaRPr lang="en-US" sz="2400" b="1" kern="1200" dirty="0">
                <a:latin typeface="helvetica" panose="020B0604020202020204" pitchFamily="34" charset="0"/>
                <a:cs typeface="helvetica" panose="020B0604020202020204" pitchFamily="34" charset="0"/>
              </a:endParaRPr>
            </a:p>
          </p:txBody>
        </p:sp>
      </p:grpSp>
      <p:sp>
        <p:nvSpPr>
          <p:cNvPr id="2" name="Title 1"/>
          <p:cNvSpPr>
            <a:spLocks noGrp="1"/>
          </p:cNvSpPr>
          <p:nvPr>
            <p:ph type="title"/>
          </p:nvPr>
        </p:nvSpPr>
        <p:spPr/>
        <p:txBody>
          <a:bodyPr>
            <a:normAutofit/>
          </a:bodyPr>
          <a:lstStyle/>
          <a:p>
            <a:pPr algn="l"/>
            <a:r>
              <a:rPr lang="en-US" b="1" dirty="0" smtClean="0"/>
              <a:t>On-Highway</a:t>
            </a:r>
            <a:r>
              <a:rPr lang="en-US" sz="2800" b="1" dirty="0" smtClean="0">
                <a:solidFill>
                  <a:schemeClr val="bg1"/>
                </a:solidFill>
              </a:rPr>
              <a:t> </a:t>
            </a:r>
            <a:endParaRPr lang="en-US" sz="2800" b="1" dirty="0">
              <a:solidFill>
                <a:schemeClr val="bg1"/>
              </a:solidFill>
            </a:endParaRPr>
          </a:p>
        </p:txBody>
      </p:sp>
      <p:sp>
        <p:nvSpPr>
          <p:cNvPr id="22" name="TextBox 21"/>
          <p:cNvSpPr txBox="1"/>
          <p:nvPr/>
        </p:nvSpPr>
        <p:spPr>
          <a:xfrm>
            <a:off x="381000" y="1190891"/>
            <a:ext cx="5791200" cy="646331"/>
          </a:xfrm>
          <a:prstGeom prst="rect">
            <a:avLst/>
          </a:prstGeom>
          <a:noFill/>
        </p:spPr>
        <p:txBody>
          <a:bodyPr wrap="square" rtlCol="0">
            <a:spAutoFit/>
          </a:bodyPr>
          <a:lstStyle/>
          <a:p>
            <a:pPr marL="342900" indent="-342900">
              <a:buSzPct val="145000"/>
              <a:buBlip>
                <a:blip r:embed="rId7"/>
              </a:buBlip>
            </a:pPr>
            <a:r>
              <a:rPr lang="en-US" sz="2200" b="1" dirty="0" smtClean="0">
                <a:solidFill>
                  <a:srgbClr val="003591"/>
                </a:solidFill>
                <a:latin typeface="Helvetica" pitchFamily="34" charset="0"/>
                <a:cs typeface="Helvetica" pitchFamily="34" charset="0"/>
              </a:rPr>
              <a:t>Brake and Friction Solutions</a:t>
            </a:r>
          </a:p>
          <a:p>
            <a:r>
              <a:rPr lang="en-US" sz="1400" b="1" i="1" dirty="0">
                <a:solidFill>
                  <a:schemeClr val="bg1">
                    <a:lumMod val="50000"/>
                  </a:schemeClr>
                </a:solidFill>
                <a:latin typeface="Helvetica" pitchFamily="34" charset="0"/>
                <a:cs typeface="Helvetica" pitchFamily="34" charset="0"/>
              </a:rPr>
              <a:t>Applications</a:t>
            </a:r>
            <a:r>
              <a:rPr lang="en-US" sz="1400" b="1" i="1" dirty="0" smtClean="0">
                <a:solidFill>
                  <a:schemeClr val="bg1">
                    <a:lumMod val="50000"/>
                  </a:schemeClr>
                </a:solidFill>
                <a:latin typeface="Helvetica" pitchFamily="34" charset="0"/>
                <a:cs typeface="Helvetica" pitchFamily="34" charset="0"/>
              </a:rPr>
              <a:t>: Class 3 – 8 Commercial Truck </a:t>
            </a:r>
            <a:endParaRPr lang="en-US" sz="1400" b="1" i="1" dirty="0">
              <a:solidFill>
                <a:schemeClr val="bg1">
                  <a:lumMod val="50000"/>
                </a:schemeClr>
              </a:solidFill>
              <a:latin typeface="Helvetica" pitchFamily="34" charset="0"/>
              <a:cs typeface="Helvetica" pitchFamily="34" charset="0"/>
            </a:endParaRPr>
          </a:p>
        </p:txBody>
      </p:sp>
      <p:sp>
        <p:nvSpPr>
          <p:cNvPr id="23" name="Rectangle 22"/>
          <p:cNvSpPr/>
          <p:nvPr/>
        </p:nvSpPr>
        <p:spPr>
          <a:xfrm>
            <a:off x="2209800" y="6321623"/>
            <a:ext cx="6400800" cy="523220"/>
          </a:xfrm>
          <a:prstGeom prst="rect">
            <a:avLst/>
          </a:prstGeom>
        </p:spPr>
        <p:txBody>
          <a:bodyPr wrap="square">
            <a:spAutoFit/>
          </a:bodyPr>
          <a:lstStyle/>
          <a:p>
            <a:pPr lvl="1">
              <a:spcBef>
                <a:spcPct val="20000"/>
              </a:spcBef>
            </a:pPr>
            <a:r>
              <a:rPr lang="en-US" sz="1400" b="1" i="1" dirty="0" smtClean="0">
                <a:latin typeface="helvetica" panose="020B0604020202020204" pitchFamily="34" charset="0"/>
                <a:cs typeface="helvetica" panose="020B0604020202020204" pitchFamily="34" charset="0"/>
              </a:rPr>
              <a:t>On-Highway OE Customers </a:t>
            </a:r>
            <a:r>
              <a:rPr lang="en-US" sz="1400" b="1" i="1" dirty="0">
                <a:solidFill>
                  <a:schemeClr val="bg1">
                    <a:lumMod val="50000"/>
                  </a:schemeClr>
                </a:solidFill>
                <a:latin typeface="helvetica" panose="020B0604020202020204" pitchFamily="34" charset="0"/>
                <a:cs typeface="helvetica" panose="020B0604020202020204" pitchFamily="34" charset="0"/>
              </a:rPr>
              <a:t>(Short List):</a:t>
            </a:r>
            <a:r>
              <a:rPr lang="en-US" sz="1400" i="1" dirty="0">
                <a:solidFill>
                  <a:schemeClr val="bg1">
                    <a:lumMod val="50000"/>
                  </a:schemeClr>
                </a:solidFill>
                <a:latin typeface="helvetica" panose="020B0604020202020204" pitchFamily="34" charset="0"/>
                <a:cs typeface="helvetica" panose="020B0604020202020204" pitchFamily="34" charset="0"/>
              </a:rPr>
              <a:t> Allison</a:t>
            </a:r>
            <a:r>
              <a:rPr lang="en-US" sz="1400" i="1" dirty="0" smtClean="0">
                <a:solidFill>
                  <a:schemeClr val="bg1">
                    <a:lumMod val="50000"/>
                  </a:schemeClr>
                </a:solidFill>
                <a:latin typeface="helvetica" panose="020B0604020202020204" pitchFamily="34" charset="0"/>
                <a:cs typeface="helvetica" panose="020B0604020202020204" pitchFamily="34" charset="0"/>
              </a:rPr>
              <a:t>, Dana, Eaton, Horton, ZF Sachs</a:t>
            </a:r>
            <a:endParaRPr lang="en-US" sz="1400" i="1" dirty="0">
              <a:solidFill>
                <a:schemeClr val="bg1">
                  <a:lumMod val="50000"/>
                </a:schemeClr>
              </a:solidFill>
              <a:latin typeface="helvetica" panose="020B0604020202020204" pitchFamily="34" charset="0"/>
              <a:cs typeface="helvetica" panose="020B0604020202020204" pitchFamily="34" charset="0"/>
            </a:endParaRPr>
          </a:p>
        </p:txBody>
      </p:sp>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2142478"/>
            <a:ext cx="5410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Straight Connector 25"/>
          <p:cNvSpPr/>
          <p:nvPr/>
        </p:nvSpPr>
        <p:spPr>
          <a:xfrm flipV="1">
            <a:off x="5638800" y="3048000"/>
            <a:ext cx="83820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2617589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solidFill>
                  <a:schemeClr val="bg1"/>
                </a:solidFill>
              </a:rPr>
              <a:t>Performance Products</a:t>
            </a:r>
            <a:endParaRPr lang="en-US" sz="2800" b="1" dirty="0">
              <a:solidFill>
                <a:schemeClr val="bg1"/>
              </a:solidFill>
            </a:endParaRPr>
          </a:p>
        </p:txBody>
      </p:sp>
      <p:grpSp>
        <p:nvGrpSpPr>
          <p:cNvPr id="11" name="Group 10"/>
          <p:cNvGrpSpPr/>
          <p:nvPr/>
        </p:nvGrpSpPr>
        <p:grpSpPr>
          <a:xfrm>
            <a:off x="1768822" y="1733550"/>
            <a:ext cx="7375178" cy="4366913"/>
            <a:chOff x="1768822" y="2609591"/>
            <a:chExt cx="7375178" cy="4366913"/>
          </a:xfrm>
        </p:grpSpPr>
        <p:sp>
          <p:nvSpPr>
            <p:cNvPr id="16" name="Straight Connector 15"/>
            <p:cNvSpPr/>
            <p:nvPr/>
          </p:nvSpPr>
          <p:spPr>
            <a:xfrm>
              <a:off x="4953000" y="3009641"/>
              <a:ext cx="2201299"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a:off x="4953000" y="6743441"/>
              <a:ext cx="1889629"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3" name="Straight Connector 12"/>
            <p:cNvSpPr/>
            <p:nvPr/>
          </p:nvSpPr>
          <p:spPr>
            <a:xfrm>
              <a:off x="5766352" y="5305165"/>
              <a:ext cx="740787" cy="1"/>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4" name="Straight Connector 13"/>
            <p:cNvSpPr/>
            <p:nvPr/>
          </p:nvSpPr>
          <p:spPr>
            <a:xfrm>
              <a:off x="3140070" y="4543166"/>
              <a:ext cx="3379660"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sp>
          <p:nvSpPr>
            <p:cNvPr id="18" name="Freeform 17"/>
            <p:cNvSpPr/>
            <p:nvPr/>
          </p:nvSpPr>
          <p:spPr>
            <a:xfrm>
              <a:off x="1768822" y="4748762"/>
              <a:ext cx="2755392" cy="1420749"/>
            </a:xfrm>
            <a:custGeom>
              <a:avLst/>
              <a:gdLst>
                <a:gd name="connsiteX0" fmla="*/ 0 w 2755392"/>
                <a:gd name="connsiteY0" fmla="*/ 0 h 1420749"/>
                <a:gd name="connsiteX1" fmla="*/ 2755392 w 2755392"/>
                <a:gd name="connsiteY1" fmla="*/ 0 h 1420749"/>
                <a:gd name="connsiteX2" fmla="*/ 2755392 w 2755392"/>
                <a:gd name="connsiteY2" fmla="*/ 1420749 h 1420749"/>
                <a:gd name="connsiteX3" fmla="*/ 0 w 2755392"/>
                <a:gd name="connsiteY3" fmla="*/ 1420749 h 1420749"/>
                <a:gd name="connsiteX4" fmla="*/ 0 w 2755392"/>
                <a:gd name="connsiteY4" fmla="*/ 0 h 142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392" h="1420749">
                  <a:moveTo>
                    <a:pt x="0" y="0"/>
                  </a:moveTo>
                  <a:lnTo>
                    <a:pt x="2755392" y="0"/>
                  </a:lnTo>
                  <a:lnTo>
                    <a:pt x="2755392" y="1420749"/>
                  </a:lnTo>
                  <a:lnTo>
                    <a:pt x="0" y="1420749"/>
                  </a:lnTo>
                  <a:lnTo>
                    <a:pt x="0" y="0"/>
                  </a:lnTo>
                  <a:close/>
                </a:path>
              </a:pathLst>
            </a:custGeom>
            <a:noFill/>
            <a:ln>
              <a:noFill/>
            </a:ln>
            <a:sp3d/>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666750">
                <a:lnSpc>
                  <a:spcPct val="90000"/>
                </a:lnSpc>
                <a:spcBef>
                  <a:spcPct val="0"/>
                </a:spcBef>
                <a:spcAft>
                  <a:spcPct val="35000"/>
                </a:spcAft>
              </a:pPr>
              <a:endParaRPr lang="en-US" sz="1500" b="1" kern="1200" dirty="0" smtClean="0">
                <a:solidFill>
                  <a:schemeClr val="tx1"/>
                </a:solidFill>
                <a:latin typeface="helvetica" panose="020B0604020202020204" pitchFamily="34" charset="0"/>
                <a:cs typeface="helvetica" panose="020B0604020202020204" pitchFamily="34" charset="0"/>
              </a:endParaRPr>
            </a:p>
          </p:txBody>
        </p:sp>
        <p:sp>
          <p:nvSpPr>
            <p:cNvPr id="22" name="Freeform 21"/>
            <p:cNvSpPr/>
            <p:nvPr/>
          </p:nvSpPr>
          <p:spPr>
            <a:xfrm>
              <a:off x="7186191" y="2609591"/>
              <a:ext cx="1957809" cy="645795"/>
            </a:xfrm>
            <a:custGeom>
              <a:avLst/>
              <a:gdLst>
                <a:gd name="connsiteX0" fmla="*/ 0 w 1326505"/>
                <a:gd name="connsiteY0" fmla="*/ 0 h 645795"/>
                <a:gd name="connsiteX1" fmla="*/ 1326505 w 1326505"/>
                <a:gd name="connsiteY1" fmla="*/ 0 h 645795"/>
                <a:gd name="connsiteX2" fmla="*/ 1326505 w 1326505"/>
                <a:gd name="connsiteY2" fmla="*/ 645795 h 645795"/>
                <a:gd name="connsiteX3" fmla="*/ 0 w 1326505"/>
                <a:gd name="connsiteY3" fmla="*/ 645795 h 645795"/>
                <a:gd name="connsiteX4" fmla="*/ 0 w 1326505"/>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505" h="645795">
                  <a:moveTo>
                    <a:pt x="0" y="0"/>
                  </a:moveTo>
                  <a:lnTo>
                    <a:pt x="1326505" y="0"/>
                  </a:lnTo>
                  <a:lnTo>
                    <a:pt x="1326505"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dirty="0" smtClean="0">
                  <a:latin typeface="helvetica" panose="020B0604020202020204" pitchFamily="34" charset="0"/>
                  <a:cs typeface="helvetica" panose="020B0604020202020204" pitchFamily="34" charset="0"/>
                </a:rPr>
                <a:t>Disc Brake Pads/</a:t>
              </a:r>
              <a:r>
                <a:rPr lang="en-US" sz="2400" b="1" i="1" dirty="0" smtClean="0">
                  <a:latin typeface="helvetica" panose="020B0604020202020204" pitchFamily="34" charset="0"/>
                  <a:cs typeface="helvetica" panose="020B0604020202020204" pitchFamily="34" charset="0"/>
                </a:rPr>
                <a:t>Street</a:t>
              </a:r>
              <a:endParaRPr lang="en-US" sz="2400" b="1" i="1" kern="1200" dirty="0">
                <a:latin typeface="helvetica" panose="020B0604020202020204" pitchFamily="34" charset="0"/>
                <a:cs typeface="helvetica" panose="020B0604020202020204" pitchFamily="34" charset="0"/>
              </a:endParaRPr>
            </a:p>
          </p:txBody>
        </p:sp>
        <p:sp>
          <p:nvSpPr>
            <p:cNvPr id="24" name="Freeform 23"/>
            <p:cNvSpPr/>
            <p:nvPr/>
          </p:nvSpPr>
          <p:spPr>
            <a:xfrm>
              <a:off x="6857473" y="3468746"/>
              <a:ext cx="2057933" cy="645795"/>
            </a:xfrm>
            <a:custGeom>
              <a:avLst/>
              <a:gdLst>
                <a:gd name="connsiteX0" fmla="*/ 0 w 2057933"/>
                <a:gd name="connsiteY0" fmla="*/ 0 h 645795"/>
                <a:gd name="connsiteX1" fmla="*/ 2057933 w 2057933"/>
                <a:gd name="connsiteY1" fmla="*/ 0 h 645795"/>
                <a:gd name="connsiteX2" fmla="*/ 2057933 w 2057933"/>
                <a:gd name="connsiteY2" fmla="*/ 645795 h 645795"/>
                <a:gd name="connsiteX3" fmla="*/ 0 w 2057933"/>
                <a:gd name="connsiteY3" fmla="*/ 645795 h 645795"/>
                <a:gd name="connsiteX4" fmla="*/ 0 w 2057933"/>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933" h="645795">
                  <a:moveTo>
                    <a:pt x="0" y="0"/>
                  </a:moveTo>
                  <a:lnTo>
                    <a:pt x="2057933" y="0"/>
                  </a:lnTo>
                  <a:lnTo>
                    <a:pt x="2057933"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dirty="0" smtClean="0">
                  <a:solidFill>
                    <a:schemeClr val="tx1"/>
                  </a:solidFill>
                  <a:latin typeface="helvetica" panose="020B0604020202020204" pitchFamily="34" charset="0"/>
                  <a:cs typeface="helvetica" panose="020B0604020202020204" pitchFamily="34" charset="0"/>
                </a:rPr>
                <a:t>Disc Brake Pads/ </a:t>
              </a:r>
              <a:r>
                <a:rPr lang="en-US" sz="2400" b="1" i="1" dirty="0" smtClean="0">
                  <a:solidFill>
                    <a:schemeClr val="tx1"/>
                  </a:solidFill>
                  <a:latin typeface="helvetica" panose="020B0604020202020204" pitchFamily="34" charset="0"/>
                  <a:cs typeface="helvetica" panose="020B0604020202020204" pitchFamily="34" charset="0"/>
                </a:rPr>
                <a:t>Race</a:t>
              </a:r>
              <a:endParaRPr lang="en-US" sz="2400" b="1" i="1" kern="1200" dirty="0">
                <a:solidFill>
                  <a:schemeClr val="tx1"/>
                </a:solidFill>
                <a:latin typeface="helvetica" panose="020B0604020202020204" pitchFamily="34" charset="0"/>
                <a:cs typeface="helvetica" panose="020B0604020202020204" pitchFamily="34" charset="0"/>
              </a:endParaRPr>
            </a:p>
          </p:txBody>
        </p:sp>
        <p:sp>
          <p:nvSpPr>
            <p:cNvPr id="26" name="Freeform 25"/>
            <p:cNvSpPr/>
            <p:nvPr/>
          </p:nvSpPr>
          <p:spPr>
            <a:xfrm>
              <a:off x="6842628" y="4202171"/>
              <a:ext cx="2225172" cy="645795"/>
            </a:xfrm>
            <a:custGeom>
              <a:avLst/>
              <a:gdLst>
                <a:gd name="connsiteX0" fmla="*/ 0 w 1592960"/>
                <a:gd name="connsiteY0" fmla="*/ 0 h 645795"/>
                <a:gd name="connsiteX1" fmla="*/ 1592960 w 1592960"/>
                <a:gd name="connsiteY1" fmla="*/ 0 h 645795"/>
                <a:gd name="connsiteX2" fmla="*/ 1592960 w 1592960"/>
                <a:gd name="connsiteY2" fmla="*/ 645795 h 645795"/>
                <a:gd name="connsiteX3" fmla="*/ 0 w 1592960"/>
                <a:gd name="connsiteY3" fmla="*/ 645795 h 645795"/>
                <a:gd name="connsiteX4" fmla="*/ 0 w 1592960"/>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60" h="645795">
                  <a:moveTo>
                    <a:pt x="0" y="0"/>
                  </a:moveTo>
                  <a:lnTo>
                    <a:pt x="1592960" y="0"/>
                  </a:lnTo>
                  <a:lnTo>
                    <a:pt x="1592960"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dirty="0" smtClean="0">
                  <a:solidFill>
                    <a:schemeClr val="tx1"/>
                  </a:solidFill>
                  <a:latin typeface="helvetica" panose="020B0604020202020204" pitchFamily="34" charset="0"/>
                  <a:cs typeface="helvetica" panose="020B0604020202020204" pitchFamily="34" charset="0"/>
                </a:rPr>
                <a:t>Brake Rotors</a:t>
              </a:r>
              <a:endParaRPr lang="en-US" sz="2400" b="1" i="1" kern="1200" dirty="0">
                <a:solidFill>
                  <a:schemeClr val="tx1"/>
                </a:solidFill>
                <a:latin typeface="helvetica" panose="020B0604020202020204" pitchFamily="34" charset="0"/>
                <a:cs typeface="helvetica" panose="020B0604020202020204" pitchFamily="34" charset="0"/>
              </a:endParaRPr>
            </a:p>
          </p:txBody>
        </p:sp>
        <p:sp>
          <p:nvSpPr>
            <p:cNvPr id="28" name="Freeform 27"/>
            <p:cNvSpPr/>
            <p:nvPr/>
          </p:nvSpPr>
          <p:spPr>
            <a:xfrm>
              <a:off x="7249737" y="4912660"/>
              <a:ext cx="1665669" cy="645795"/>
            </a:xfrm>
            <a:custGeom>
              <a:avLst/>
              <a:gdLst>
                <a:gd name="connsiteX0" fmla="*/ 0 w 1665669"/>
                <a:gd name="connsiteY0" fmla="*/ 0 h 645795"/>
                <a:gd name="connsiteX1" fmla="*/ 1665669 w 1665669"/>
                <a:gd name="connsiteY1" fmla="*/ 0 h 645795"/>
                <a:gd name="connsiteX2" fmla="*/ 1665669 w 1665669"/>
                <a:gd name="connsiteY2" fmla="*/ 645795 h 645795"/>
                <a:gd name="connsiteX3" fmla="*/ 0 w 1665669"/>
                <a:gd name="connsiteY3" fmla="*/ 645795 h 645795"/>
                <a:gd name="connsiteX4" fmla="*/ 0 w 1665669"/>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669" h="645795">
                  <a:moveTo>
                    <a:pt x="0" y="0"/>
                  </a:moveTo>
                  <a:lnTo>
                    <a:pt x="1665669" y="0"/>
                  </a:lnTo>
                  <a:lnTo>
                    <a:pt x="1665669"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endParaRPr lang="en-US" sz="2400" b="1" kern="1200" dirty="0">
                <a:solidFill>
                  <a:schemeClr val="tx1"/>
                </a:solidFill>
                <a:latin typeface="helvetica" panose="020B0604020202020204" pitchFamily="34" charset="0"/>
                <a:cs typeface="helvetica" panose="020B0604020202020204" pitchFamily="34" charset="0"/>
              </a:endParaRPr>
            </a:p>
          </p:txBody>
        </p:sp>
        <p:sp>
          <p:nvSpPr>
            <p:cNvPr id="30" name="Freeform 29"/>
            <p:cNvSpPr/>
            <p:nvPr/>
          </p:nvSpPr>
          <p:spPr>
            <a:xfrm>
              <a:off x="7641183" y="6330709"/>
              <a:ext cx="1254064" cy="645795"/>
            </a:xfrm>
            <a:custGeom>
              <a:avLst/>
              <a:gdLst>
                <a:gd name="connsiteX0" fmla="*/ 0 w 1330261"/>
                <a:gd name="connsiteY0" fmla="*/ 0 h 645795"/>
                <a:gd name="connsiteX1" fmla="*/ 1330261 w 1330261"/>
                <a:gd name="connsiteY1" fmla="*/ 0 h 645795"/>
                <a:gd name="connsiteX2" fmla="*/ 1330261 w 1330261"/>
                <a:gd name="connsiteY2" fmla="*/ 645795 h 645795"/>
                <a:gd name="connsiteX3" fmla="*/ 0 w 1330261"/>
                <a:gd name="connsiteY3" fmla="*/ 645795 h 645795"/>
                <a:gd name="connsiteX4" fmla="*/ 0 w 1330261"/>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261" h="645795">
                  <a:moveTo>
                    <a:pt x="0" y="0"/>
                  </a:moveTo>
                  <a:lnTo>
                    <a:pt x="1330261" y="0"/>
                  </a:lnTo>
                  <a:lnTo>
                    <a:pt x="1330261"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kern="1200" dirty="0" smtClean="0">
                  <a:latin typeface="helvetica" panose="020B0604020202020204" pitchFamily="34" charset="0"/>
                  <a:cs typeface="helvetica" panose="020B0604020202020204" pitchFamily="34" charset="0"/>
                </a:rPr>
                <a:t>Carbon </a:t>
              </a:r>
              <a:endParaRPr lang="en-US" sz="2400" b="1" kern="1200" dirty="0">
                <a:latin typeface="helvetica" panose="020B0604020202020204" pitchFamily="34" charset="0"/>
                <a:cs typeface="helvetica" panose="020B0604020202020204" pitchFamily="34" charset="0"/>
              </a:endParaRPr>
            </a:p>
          </p:txBody>
        </p:sp>
      </p:grpSp>
      <p:sp>
        <p:nvSpPr>
          <p:cNvPr id="31" name="Freeform 30"/>
          <p:cNvSpPr/>
          <p:nvPr/>
        </p:nvSpPr>
        <p:spPr>
          <a:xfrm>
            <a:off x="6918828" y="4101396"/>
            <a:ext cx="2148972" cy="645795"/>
          </a:xfrm>
          <a:custGeom>
            <a:avLst/>
            <a:gdLst>
              <a:gd name="connsiteX0" fmla="*/ 0 w 1330261"/>
              <a:gd name="connsiteY0" fmla="*/ 0 h 645795"/>
              <a:gd name="connsiteX1" fmla="*/ 1330261 w 1330261"/>
              <a:gd name="connsiteY1" fmla="*/ 0 h 645795"/>
              <a:gd name="connsiteX2" fmla="*/ 1330261 w 1330261"/>
              <a:gd name="connsiteY2" fmla="*/ 645795 h 645795"/>
              <a:gd name="connsiteX3" fmla="*/ 0 w 1330261"/>
              <a:gd name="connsiteY3" fmla="*/ 645795 h 645795"/>
              <a:gd name="connsiteX4" fmla="*/ 0 w 1330261"/>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261" h="645795">
                <a:moveTo>
                  <a:pt x="0" y="0"/>
                </a:moveTo>
                <a:lnTo>
                  <a:pt x="1330261" y="0"/>
                </a:lnTo>
                <a:lnTo>
                  <a:pt x="1330261"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dirty="0" smtClean="0">
                <a:latin typeface="helvetica" panose="020B0604020202020204" pitchFamily="34" charset="0"/>
                <a:cs typeface="helvetica" panose="020B0604020202020204" pitchFamily="34" charset="0"/>
              </a:rPr>
              <a:t>Transmission Discs </a:t>
            </a:r>
            <a:endParaRPr lang="en-US" sz="2400" b="1" kern="1200" dirty="0">
              <a:latin typeface="helvetica" panose="020B0604020202020204" pitchFamily="34" charset="0"/>
              <a:cs typeface="helvetica" panose="020B0604020202020204" pitchFamily="34" charset="0"/>
            </a:endParaRPr>
          </a:p>
        </p:txBody>
      </p:sp>
      <p:sp>
        <p:nvSpPr>
          <p:cNvPr id="32" name="Freeform 31"/>
          <p:cNvSpPr/>
          <p:nvPr/>
        </p:nvSpPr>
        <p:spPr>
          <a:xfrm>
            <a:off x="7065566" y="4839969"/>
            <a:ext cx="2034009" cy="645795"/>
          </a:xfrm>
          <a:custGeom>
            <a:avLst/>
            <a:gdLst>
              <a:gd name="connsiteX0" fmla="*/ 0 w 1330261"/>
              <a:gd name="connsiteY0" fmla="*/ 0 h 645795"/>
              <a:gd name="connsiteX1" fmla="*/ 1330261 w 1330261"/>
              <a:gd name="connsiteY1" fmla="*/ 0 h 645795"/>
              <a:gd name="connsiteX2" fmla="*/ 1330261 w 1330261"/>
              <a:gd name="connsiteY2" fmla="*/ 645795 h 645795"/>
              <a:gd name="connsiteX3" fmla="*/ 0 w 1330261"/>
              <a:gd name="connsiteY3" fmla="*/ 645795 h 645795"/>
              <a:gd name="connsiteX4" fmla="*/ 0 w 1330261"/>
              <a:gd name="connsiteY4" fmla="*/ 0 h 6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261" h="645795">
                <a:moveTo>
                  <a:pt x="0" y="0"/>
                </a:moveTo>
                <a:lnTo>
                  <a:pt x="1330261" y="0"/>
                </a:lnTo>
                <a:lnTo>
                  <a:pt x="1330261" y="645795"/>
                </a:lnTo>
                <a:lnTo>
                  <a:pt x="0" y="6457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lvl="0" algn="l" defTabSz="1066800">
              <a:lnSpc>
                <a:spcPct val="90000"/>
              </a:lnSpc>
              <a:spcBef>
                <a:spcPct val="0"/>
              </a:spcBef>
              <a:spcAft>
                <a:spcPct val="35000"/>
              </a:spcAft>
            </a:pPr>
            <a:r>
              <a:rPr lang="en-US" sz="2400" b="1" dirty="0" smtClean="0">
                <a:latin typeface="helvetica" panose="020B0604020202020204" pitchFamily="34" charset="0"/>
                <a:cs typeface="helvetica" panose="020B0604020202020204" pitchFamily="34" charset="0"/>
              </a:rPr>
              <a:t>Clutch Discs </a:t>
            </a:r>
            <a:endParaRPr lang="en-US" sz="2400" b="1" kern="1200" dirty="0">
              <a:latin typeface="helvetica" panose="020B0604020202020204" pitchFamily="34" charset="0"/>
              <a:cs typeface="helvetica" panose="020B0604020202020204" pitchFamily="34" charset="0"/>
            </a:endParaRPr>
          </a:p>
        </p:txBody>
      </p:sp>
      <p:pic>
        <p:nvPicPr>
          <p:cNvPr id="5129" name="Picture 9" descr="\\wpg-dfs\DFS-Users\CFisher\My Documents\CHarbert Files\Performance Files\Creative Hawk\Parts Hawk\Boxes_pads\2009 Boxes with pads\HPS_BLUE_BOX_PADS sml copy.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3649" y="1573221"/>
            <a:ext cx="865179" cy="86517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26" name="Picture 2" descr="\\wfpb-nas\MarComm\Artwork\machines\illustrations\jpeg\street ca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10" y="2308990"/>
            <a:ext cx="5661020" cy="2883518"/>
          </a:xfrm>
          <a:prstGeom prst="rect">
            <a:avLst/>
          </a:prstGeom>
          <a:noFill/>
          <a:extLst>
            <a:ext uri="{909E8E84-426E-40DD-AFC4-6F175D3DCCD1}">
              <a14:hiddenFill xmlns:a14="http://schemas.microsoft.com/office/drawing/2010/main">
                <a:solidFill>
                  <a:srgbClr val="FFFFFF"/>
                </a:solidFill>
              </a14:hiddenFill>
            </a:ext>
          </a:extLst>
        </p:spPr>
      </p:pic>
      <p:sp>
        <p:nvSpPr>
          <p:cNvPr id="25" name="Straight Connector 24"/>
          <p:cNvSpPr/>
          <p:nvPr/>
        </p:nvSpPr>
        <p:spPr>
          <a:xfrm>
            <a:off x="5334000" y="5267325"/>
            <a:ext cx="1145481" cy="0"/>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pic>
        <p:nvPicPr>
          <p:cNvPr id="1027" name="Picture 3" descr="\\wfpb-nas\MarComm\Photo Database\products -Adam\clutch motorsports automotive\Clutch disc racing.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34988" y="4887594"/>
            <a:ext cx="919311" cy="683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fpb-nas\MarComm\Photo Database\products -Adam\clutch motorsports automotive\P-24 (DIA-7.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62887" y="4124325"/>
            <a:ext cx="691870" cy="6924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wfpb-nas\MarComm\Photo Database\products -Adam\CCG\Auto Clutch Plate Driven.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09634" y="5461401"/>
            <a:ext cx="725921" cy="68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fpb-nas\MarComm\Photo Database\products -Adam\CCG\Auto Clutch Plate Floater.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698321" y="5486400"/>
            <a:ext cx="740510" cy="711792"/>
          </a:xfrm>
          <a:prstGeom prst="rect">
            <a:avLst/>
          </a:prstGeom>
          <a:noFill/>
          <a:extLst>
            <a:ext uri="{909E8E84-426E-40DD-AFC4-6F175D3DCCD1}">
              <a14:hiddenFill xmlns:a14="http://schemas.microsoft.com/office/drawing/2010/main">
                <a:solidFill>
                  <a:srgbClr val="FFFFFF"/>
                </a:solidFill>
              </a14:hiddenFill>
            </a:ext>
          </a:extLst>
        </p:spPr>
      </p:pic>
      <p:sp>
        <p:nvSpPr>
          <p:cNvPr id="23" name="Straight Connector 22"/>
          <p:cNvSpPr/>
          <p:nvPr/>
        </p:nvSpPr>
        <p:spPr>
          <a:xfrm>
            <a:off x="5334000" y="2819399"/>
            <a:ext cx="1075891" cy="1"/>
          </a:xfrm>
          <a:prstGeom prst="line">
            <a:avLst/>
          </a:prstGeom>
        </p:spPr>
        <p:style>
          <a:lnRef idx="1">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sp>
      <p:pic>
        <p:nvPicPr>
          <p:cNvPr id="2051" name="Picture 3" descr="\\wpg-dfs\DFS-Users\CFisher\My Documents\CHarbert Files\Performance Files\Creative Hawk\Parts Hawk\Boxes_pads\2009 Boxes with pads\DTC_BOX_PADS_2009 sm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7954" y="2477429"/>
            <a:ext cx="906803" cy="90680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wpg-dfs\DFS-Users\CFisher\My Documents\CHarbert Files\Performance Files\Creative Hawk\Rotor Program\Street Rotor Project\hawk_qsrotors.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209677" y="3262007"/>
            <a:ext cx="724523" cy="86231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514600" y="6197556"/>
            <a:ext cx="6400800" cy="523220"/>
          </a:xfrm>
          <a:prstGeom prst="rect">
            <a:avLst/>
          </a:prstGeom>
        </p:spPr>
        <p:txBody>
          <a:bodyPr wrap="square">
            <a:spAutoFit/>
          </a:bodyPr>
          <a:lstStyle/>
          <a:p>
            <a:pPr lvl="1">
              <a:spcBef>
                <a:spcPct val="20000"/>
              </a:spcBef>
            </a:pPr>
            <a:r>
              <a:rPr lang="en-US" sz="1400" b="1" i="1" dirty="0" smtClean="0">
                <a:latin typeface="helvetica" panose="020B0604020202020204" pitchFamily="34" charset="0"/>
                <a:cs typeface="helvetica" panose="020B0604020202020204" pitchFamily="34" charset="0"/>
              </a:rPr>
              <a:t>Performance Products Customers </a:t>
            </a:r>
            <a:r>
              <a:rPr lang="en-US" sz="1400" b="1" i="1" dirty="0">
                <a:solidFill>
                  <a:schemeClr val="bg1">
                    <a:lumMod val="50000"/>
                  </a:schemeClr>
                </a:solidFill>
                <a:latin typeface="helvetica" panose="020B0604020202020204" pitchFamily="34" charset="0"/>
                <a:cs typeface="helvetica" panose="020B0604020202020204" pitchFamily="34" charset="0"/>
              </a:rPr>
              <a:t>(Short List</a:t>
            </a:r>
            <a:r>
              <a:rPr lang="en-US" sz="1400" b="1" i="1" dirty="0" smtClean="0">
                <a:solidFill>
                  <a:schemeClr val="bg1">
                    <a:lumMod val="50000"/>
                  </a:schemeClr>
                </a:solidFill>
                <a:latin typeface="helvetica" panose="020B0604020202020204" pitchFamily="34" charset="0"/>
                <a:cs typeface="helvetica" panose="020B0604020202020204" pitchFamily="34" charset="0"/>
              </a:rPr>
              <a:t>): </a:t>
            </a:r>
            <a:r>
              <a:rPr lang="en-US" sz="1400" i="1" dirty="0" smtClean="0">
                <a:solidFill>
                  <a:schemeClr val="bg1">
                    <a:lumMod val="50000"/>
                  </a:schemeClr>
                </a:solidFill>
                <a:latin typeface="helvetica" panose="020B0604020202020204" pitchFamily="34" charset="0"/>
                <a:cs typeface="helvetica" panose="020B0604020202020204" pitchFamily="34" charset="0"/>
              </a:rPr>
              <a:t>The Tire Rack,  </a:t>
            </a:r>
            <a:r>
              <a:rPr lang="en-US" sz="1400" i="1" dirty="0" err="1" smtClean="0">
                <a:solidFill>
                  <a:schemeClr val="bg1">
                    <a:lumMod val="50000"/>
                  </a:schemeClr>
                </a:solidFill>
                <a:latin typeface="helvetica" panose="020B0604020202020204" pitchFamily="34" charset="0"/>
                <a:cs typeface="helvetica" panose="020B0604020202020204" pitchFamily="34" charset="0"/>
              </a:rPr>
              <a:t>Brembo</a:t>
            </a:r>
            <a:r>
              <a:rPr lang="en-US" sz="1400" i="1" dirty="0" smtClean="0">
                <a:solidFill>
                  <a:schemeClr val="bg1">
                    <a:lumMod val="50000"/>
                  </a:schemeClr>
                </a:solidFill>
                <a:latin typeface="helvetica" panose="020B0604020202020204" pitchFamily="34" charset="0"/>
                <a:cs typeface="helvetica" panose="020B0604020202020204" pitchFamily="34" charset="0"/>
              </a:rPr>
              <a:t>, Summit Racing, Hayes Brake</a:t>
            </a:r>
            <a:endParaRPr lang="en-US" sz="1400" i="1" dirty="0">
              <a:solidFill>
                <a:schemeClr val="bg1">
                  <a:lumMod val="50000"/>
                </a:schemeClr>
              </a:solidFill>
              <a:latin typeface="helvetica" panose="020B0604020202020204" pitchFamily="34" charset="0"/>
              <a:cs typeface="helvetica" panose="020B0604020202020204" pitchFamily="34" charset="0"/>
            </a:endParaRPr>
          </a:p>
        </p:txBody>
      </p:sp>
      <p:sp>
        <p:nvSpPr>
          <p:cNvPr id="34" name="TextBox 33"/>
          <p:cNvSpPr txBox="1"/>
          <p:nvPr/>
        </p:nvSpPr>
        <p:spPr>
          <a:xfrm>
            <a:off x="418477" y="1129510"/>
            <a:ext cx="5791200" cy="861774"/>
          </a:xfrm>
          <a:prstGeom prst="rect">
            <a:avLst/>
          </a:prstGeom>
          <a:noFill/>
        </p:spPr>
        <p:txBody>
          <a:bodyPr wrap="square" rtlCol="0">
            <a:spAutoFit/>
          </a:bodyPr>
          <a:lstStyle/>
          <a:p>
            <a:pPr marL="342900" indent="-342900">
              <a:buSzPct val="145000"/>
              <a:buBlip>
                <a:blip r:embed="rId10"/>
              </a:buBlip>
            </a:pPr>
            <a:r>
              <a:rPr lang="en-US" sz="2200" b="1" dirty="0" smtClean="0">
                <a:solidFill>
                  <a:srgbClr val="003591"/>
                </a:solidFill>
                <a:latin typeface="Helvetica" pitchFamily="34" charset="0"/>
                <a:cs typeface="Helvetica" pitchFamily="34" charset="0"/>
              </a:rPr>
              <a:t>Brake and Friction Solutions</a:t>
            </a:r>
          </a:p>
          <a:p>
            <a:r>
              <a:rPr lang="en-US" sz="1400" b="1" i="1" dirty="0">
                <a:solidFill>
                  <a:schemeClr val="bg1">
                    <a:lumMod val="50000"/>
                  </a:schemeClr>
                </a:solidFill>
                <a:latin typeface="Helvetica" pitchFamily="34" charset="0"/>
                <a:cs typeface="Helvetica" pitchFamily="34" charset="0"/>
              </a:rPr>
              <a:t>Applications</a:t>
            </a:r>
            <a:r>
              <a:rPr lang="en-US" sz="1400" b="1" i="1" dirty="0" smtClean="0">
                <a:solidFill>
                  <a:schemeClr val="bg1">
                    <a:lumMod val="50000"/>
                  </a:schemeClr>
                </a:solidFill>
                <a:latin typeface="Helvetica" pitchFamily="34" charset="0"/>
                <a:cs typeface="Helvetica" pitchFamily="34" charset="0"/>
              </a:rPr>
              <a:t>: Import, Domestic, Sport, Luxury, Light Truck &amp; SUV</a:t>
            </a:r>
          </a:p>
          <a:p>
            <a:r>
              <a:rPr lang="en-US" sz="1400" b="1" i="1" dirty="0" smtClean="0">
                <a:solidFill>
                  <a:schemeClr val="bg1">
                    <a:lumMod val="50000"/>
                  </a:schemeClr>
                </a:solidFill>
                <a:latin typeface="Helvetica" pitchFamily="34" charset="0"/>
                <a:cs typeface="Helvetica" pitchFamily="34" charset="0"/>
              </a:rPr>
              <a:t>Circle Track &amp; Sports Car Racing</a:t>
            </a:r>
            <a:endParaRPr lang="en-US" sz="1400" b="1" i="1" dirty="0">
              <a:solidFill>
                <a:schemeClr val="bg1">
                  <a:lumMod val="50000"/>
                </a:schemeClr>
              </a:solidFill>
              <a:latin typeface="Helvetica" pitchFamily="34" charset="0"/>
              <a:cs typeface="Helvetica" pitchFamily="34" charset="0"/>
            </a:endParaRPr>
          </a:p>
        </p:txBody>
      </p:sp>
      <p:pic>
        <p:nvPicPr>
          <p:cNvPr id="33" name="Picture 7" descr="\\wpg-dfs\DFS-Users\CFisher\My Documents\CHarbert Files\Performance Files\Creative Hawk\Parts Hawk\Boxes_pads\2009 Boxes with pads\PC_YELLOW_BOX_PADS sml copy.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89306" y="1716063"/>
            <a:ext cx="798537" cy="798537"/>
          </a:xfrm>
          <a:prstGeom prst="rect">
            <a:avLst/>
          </a:prstGeom>
          <a:ln>
            <a:no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anchor="ctr">
            <a:normAutofit/>
          </a:bodyPr>
          <a:lstStyle/>
          <a:p>
            <a:pPr fontAlgn="auto">
              <a:spcAft>
                <a:spcPts val="0"/>
              </a:spcAft>
              <a:defRPr/>
            </a:pPr>
            <a:r>
              <a:rPr lang="en-US" b="1" dirty="0" smtClean="0"/>
              <a:t>Penske</a:t>
            </a:r>
            <a:r>
              <a:rPr lang="en-US" sz="2800" b="1" dirty="0" smtClean="0">
                <a:solidFill>
                  <a:schemeClr val="bg1"/>
                </a:solidFill>
              </a:rPr>
              <a:t> </a:t>
            </a:r>
            <a:r>
              <a:rPr lang="en-US" b="1" dirty="0" smtClean="0"/>
              <a:t>Partnership</a:t>
            </a:r>
            <a:endParaRPr lang="en-US" sz="2800" b="1" dirty="0">
              <a:solidFill>
                <a:schemeClr val="bg1"/>
              </a:solidFill>
            </a:endParaRPr>
          </a:p>
        </p:txBody>
      </p:sp>
      <p:sp>
        <p:nvSpPr>
          <p:cNvPr id="5" name="Content Placeholder 5"/>
          <p:cNvSpPr txBox="1">
            <a:spLocks/>
          </p:cNvSpPr>
          <p:nvPr/>
        </p:nvSpPr>
        <p:spPr>
          <a:xfrm>
            <a:off x="533400" y="1066801"/>
            <a:ext cx="8229600" cy="838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US" sz="2000" dirty="0" smtClean="0">
              <a:solidFill>
                <a:srgbClr val="003591"/>
              </a:solidFill>
            </a:endParaRPr>
          </a:p>
        </p:txBody>
      </p:sp>
      <p:pic>
        <p:nvPicPr>
          <p:cNvPr id="3074" name="Picture 2" descr="\\wpg-dfs\DFS-Users\CFisher\My Documents\CBF Newsletter\Q4 - 2013\JuanInCar_No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48181" y="2803586"/>
            <a:ext cx="5575706"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wpg-dfs\DFS-Users\CFisher\My Documents\CBF Newsletter\Q4 - 2013\JuanPablo_HeadShot  final versi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2286000"/>
            <a:ext cx="1753094" cy="192153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609600" y="1485900"/>
            <a:ext cx="7924800" cy="707886"/>
          </a:xfrm>
          <a:prstGeom prst="rect">
            <a:avLst/>
          </a:prstGeom>
        </p:spPr>
        <p:txBody>
          <a:bodyPr wrap="square">
            <a:spAutoFit/>
          </a:bodyPr>
          <a:lstStyle/>
          <a:p>
            <a:r>
              <a:rPr lang="en-US" sz="2000" b="1" dirty="0">
                <a:solidFill>
                  <a:srgbClr val="003591"/>
                </a:solidFill>
                <a:latin typeface="helvetica" panose="020B0604020202020204" pitchFamily="34" charset="0"/>
                <a:ea typeface="Calibri"/>
                <a:cs typeface="helvetica" panose="020B0604020202020204" pitchFamily="34" charset="0"/>
              </a:rPr>
              <a:t>Carlisle Companies </a:t>
            </a:r>
            <a:r>
              <a:rPr lang="en-US" sz="2000" b="1" dirty="0" smtClean="0">
                <a:solidFill>
                  <a:srgbClr val="003591"/>
                </a:solidFill>
                <a:latin typeface="helvetica" panose="020B0604020202020204" pitchFamily="34" charset="0"/>
                <a:ea typeface="Calibri"/>
                <a:cs typeface="helvetica" panose="020B0604020202020204" pitchFamily="34" charset="0"/>
              </a:rPr>
              <a:t>are a proud sponsor of the Team </a:t>
            </a:r>
            <a:r>
              <a:rPr lang="en-US" sz="2000" b="1" dirty="0">
                <a:solidFill>
                  <a:srgbClr val="003591"/>
                </a:solidFill>
                <a:latin typeface="helvetica" panose="020B0604020202020204" pitchFamily="34" charset="0"/>
                <a:ea typeface="Calibri"/>
                <a:cs typeface="helvetica" panose="020B0604020202020204" pitchFamily="34" charset="0"/>
              </a:rPr>
              <a:t>Penske </a:t>
            </a:r>
            <a:r>
              <a:rPr lang="en-US" sz="2000" b="1" dirty="0" smtClean="0">
                <a:solidFill>
                  <a:srgbClr val="003591"/>
                </a:solidFill>
                <a:latin typeface="helvetica" panose="020B0604020202020204" pitchFamily="34" charset="0"/>
                <a:ea typeface="Calibri"/>
                <a:cs typeface="helvetica" panose="020B0604020202020204" pitchFamily="34" charset="0"/>
              </a:rPr>
              <a:t>Verizon </a:t>
            </a:r>
            <a:r>
              <a:rPr lang="en-US" sz="2000" b="1" dirty="0">
                <a:solidFill>
                  <a:srgbClr val="003591"/>
                </a:solidFill>
                <a:latin typeface="helvetica" panose="020B0604020202020204" pitchFamily="34" charset="0"/>
                <a:ea typeface="Calibri"/>
                <a:cs typeface="helvetica" panose="020B0604020202020204" pitchFamily="34" charset="0"/>
              </a:rPr>
              <a:t>IndyCar Series </a:t>
            </a:r>
            <a:r>
              <a:rPr lang="en-US" sz="2000" b="1" dirty="0" smtClean="0">
                <a:solidFill>
                  <a:srgbClr val="003591"/>
                </a:solidFill>
                <a:latin typeface="helvetica" panose="020B0604020202020204" pitchFamily="34" charset="0"/>
                <a:ea typeface="Calibri"/>
                <a:cs typeface="helvetica" panose="020B0604020202020204" pitchFamily="34" charset="0"/>
              </a:rPr>
              <a:t>No</a:t>
            </a:r>
            <a:r>
              <a:rPr lang="en-US" sz="2000" b="1" dirty="0">
                <a:solidFill>
                  <a:srgbClr val="003591"/>
                </a:solidFill>
                <a:latin typeface="helvetica" panose="020B0604020202020204" pitchFamily="34" charset="0"/>
                <a:ea typeface="Calibri"/>
                <a:cs typeface="helvetica" panose="020B0604020202020204" pitchFamily="34" charset="0"/>
              </a:rPr>
              <a:t>. </a:t>
            </a:r>
            <a:r>
              <a:rPr lang="en-US" sz="2000" b="1" dirty="0" smtClean="0">
                <a:solidFill>
                  <a:srgbClr val="003591"/>
                </a:solidFill>
                <a:latin typeface="helvetica" panose="020B0604020202020204" pitchFamily="34" charset="0"/>
                <a:ea typeface="Calibri"/>
                <a:cs typeface="helvetica" panose="020B0604020202020204" pitchFamily="34" charset="0"/>
              </a:rPr>
              <a:t>2 car of driver Juan </a:t>
            </a:r>
            <a:r>
              <a:rPr lang="en-US" sz="2000" b="1" dirty="0">
                <a:solidFill>
                  <a:srgbClr val="003591"/>
                </a:solidFill>
                <a:latin typeface="helvetica" panose="020B0604020202020204" pitchFamily="34" charset="0"/>
                <a:ea typeface="Calibri"/>
                <a:cs typeface="helvetica" panose="020B0604020202020204" pitchFamily="34" charset="0"/>
              </a:rPr>
              <a:t>Pablo Montoya. </a:t>
            </a:r>
            <a:endParaRPr lang="en-US" sz="2000" b="1" dirty="0">
              <a:solidFill>
                <a:srgbClr val="003591"/>
              </a:solidFill>
              <a:latin typeface="helvetica" panose="020B0604020202020204" pitchFamily="34" charset="0"/>
              <a:cs typeface="helvetica" panose="020B0604020202020204" pitchFamily="34" charset="0"/>
            </a:endParaRPr>
          </a:p>
        </p:txBody>
      </p:sp>
      <p:pic>
        <p:nvPicPr>
          <p:cNvPr id="9" name="Picture 5" descr="C:\Users\cfisher.WFP\AppData\Local\Temp\Carlisle Logos 1.1.12\Carlisle Divisional Logos\Web_PNG Logos No Reg\Carlisle_Brake&amp;Friction_No Re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5943600"/>
            <a:ext cx="1911147" cy="37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09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457200" y="1798637"/>
            <a:ext cx="8229600" cy="4525963"/>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smtClean="0">
                <a:ln>
                  <a:noFill/>
                </a:ln>
                <a:effectLst/>
                <a:uLnTx/>
                <a:uFillTx/>
                <a:latin typeface="Helvetica" pitchFamily="34" charset="0"/>
                <a:cs typeface="Helvetica" pitchFamily="34" charset="0"/>
              </a:rPr>
              <a:t>Thank you for your attention.</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0" i="0" u="none" strike="noStrike" kern="1200" cap="none" spc="0" normalizeH="0" baseline="0" noProof="0" dirty="0" smtClean="0">
              <a:ln>
                <a:noFill/>
              </a:ln>
              <a:effectLst/>
              <a:uLnTx/>
              <a:uFillTx/>
              <a:latin typeface="Helvetica" pitchFamily="34" charset="0"/>
              <a:cs typeface="Helvetica"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smtClean="0">
                <a:ln>
                  <a:noFill/>
                </a:ln>
                <a:effectLst/>
                <a:uLnTx/>
                <a:uFillTx/>
                <a:latin typeface="Helvetica" pitchFamily="34" charset="0"/>
                <a:cs typeface="Helvetica" pitchFamily="34" charset="0"/>
              </a:rPr>
              <a:t>For further information please contact:</a:t>
            </a: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800" b="1" i="0" u="none" strike="noStrike" kern="1200" cap="none" spc="0" normalizeH="0" baseline="0" noProof="0" dirty="0" smtClean="0">
                <a:ln>
                  <a:noFill/>
                </a:ln>
                <a:solidFill>
                  <a:srgbClr val="FF0000"/>
                </a:solidFill>
                <a:effectLst/>
                <a:uLnTx/>
                <a:uFillTx/>
                <a:latin typeface="Helvetica" pitchFamily="34" charset="0"/>
                <a:cs typeface="Helvetica" pitchFamily="34" charset="0"/>
              </a:rPr>
              <a:t>Name</a:t>
            </a: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800" b="1" i="0" u="none" strike="noStrike" kern="1200" cap="none" spc="0" normalizeH="0" baseline="0" noProof="0" dirty="0" smtClean="0">
                <a:ln>
                  <a:noFill/>
                </a:ln>
                <a:solidFill>
                  <a:srgbClr val="FF0000"/>
                </a:solidFill>
                <a:effectLst/>
                <a:uLnTx/>
                <a:uFillTx/>
                <a:latin typeface="Helvetica" pitchFamily="34" charset="0"/>
                <a:cs typeface="Helvetica" pitchFamily="34" charset="0"/>
              </a:rPr>
              <a:t>Telephone</a:t>
            </a: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800" b="1" i="0" u="none" strike="noStrike" kern="1200" cap="none" spc="0" normalizeH="0" baseline="0" noProof="0" dirty="0" smtClean="0">
                <a:ln>
                  <a:noFill/>
                </a:ln>
                <a:solidFill>
                  <a:srgbClr val="FF0000"/>
                </a:solidFill>
                <a:effectLst/>
                <a:uLnTx/>
                <a:uFillTx/>
                <a:latin typeface="Helvetica" pitchFamily="34" charset="0"/>
                <a:cs typeface="Helvetica" pitchFamily="34" charset="0"/>
              </a:rPr>
              <a:t>Email </a:t>
            </a: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800" b="0" i="0" u="none" strike="noStrike" kern="1200" cap="none" spc="0" normalizeH="0" baseline="0" noProof="0" dirty="0" smtClean="0">
              <a:ln>
                <a:noFill/>
              </a:ln>
              <a:solidFill>
                <a:schemeClr val="tx1">
                  <a:tint val="75000"/>
                </a:schemeClr>
              </a:solidFill>
              <a:effectLst/>
              <a:uLnTx/>
              <a:uFillTx/>
              <a:latin typeface="Helvetica" pitchFamily="34" charset="0"/>
              <a:cs typeface="Helvetica"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smtClean="0">
                <a:ln>
                  <a:noFill/>
                </a:ln>
                <a:effectLst/>
                <a:uLnTx/>
                <a:uFillTx/>
                <a:latin typeface="Helvetica" pitchFamily="34" charset="0"/>
                <a:cs typeface="Helvetica" pitchFamily="34" charset="0"/>
              </a:rPr>
              <a:t>Or visit: </a:t>
            </a:r>
            <a:endParaRPr kumimoji="0" lang="en-GB" sz="3200" b="0" i="0" u="none" strike="noStrike" kern="1200" cap="none" spc="0" normalizeH="0" baseline="0" noProof="0" dirty="0" smtClean="0">
              <a:ln>
                <a:noFill/>
              </a:ln>
              <a:effectLst/>
              <a:uLnTx/>
              <a:uFillTx/>
              <a:latin typeface="Helvetica" pitchFamily="34" charset="0"/>
              <a:cs typeface="Helvetica" pitchFamily="34" charset="0"/>
              <a:hlinkClick r:id="rId2"/>
            </a:endParaRP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800" b="0" i="0" u="none" strike="noStrike" kern="1200" cap="none" spc="0" normalizeH="0" baseline="0" noProof="0" dirty="0" smtClean="0">
                <a:ln>
                  <a:noFill/>
                </a:ln>
                <a:solidFill>
                  <a:schemeClr val="tx1">
                    <a:tint val="75000"/>
                  </a:schemeClr>
                </a:solidFill>
                <a:effectLst/>
                <a:uLnTx/>
                <a:uFillTx/>
                <a:latin typeface="Helvetica" pitchFamily="34" charset="0"/>
                <a:cs typeface="Helvetica" pitchFamily="34" charset="0"/>
                <a:hlinkClick r:id="rId2"/>
              </a:rPr>
              <a:t>www.carlisleCBF.com</a:t>
            </a:r>
            <a:endParaRPr kumimoji="0" lang="en-GB" sz="2800" b="0" i="0" u="none" strike="noStrike" kern="1200" cap="none" spc="0" normalizeH="0" baseline="0" noProof="0" dirty="0" smtClean="0">
              <a:ln>
                <a:noFill/>
              </a:ln>
              <a:solidFill>
                <a:schemeClr val="tx1">
                  <a:tint val="75000"/>
                </a:schemeClr>
              </a:solidFill>
              <a:effectLst/>
              <a:uLnTx/>
              <a:uFillTx/>
              <a:latin typeface="Helvetica" pitchFamily="34" charset="0"/>
              <a:cs typeface="Helvetica" pitchFamily="34" charset="0"/>
            </a:endParaRP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800" b="0" i="0" u="none" strike="noStrike" kern="1200" cap="none" spc="0" normalizeH="0" baseline="0" noProof="0" dirty="0" smtClean="0">
              <a:ln>
                <a:noFill/>
              </a:ln>
              <a:solidFill>
                <a:schemeClr val="tx1">
                  <a:tint val="75000"/>
                </a:schemeClr>
              </a:solidFill>
              <a:effectLst/>
              <a:uLnTx/>
              <a:uFillTx/>
              <a:latin typeface="Helvetica" pitchFamily="34" charset="0"/>
              <a:cs typeface="Helvetica"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0" i="0" u="none" strike="noStrike" kern="1200" cap="none" spc="0" normalizeH="0" baseline="0" noProof="0" dirty="0" smtClean="0">
              <a:ln>
                <a:noFill/>
              </a:ln>
              <a:solidFill>
                <a:schemeClr val="tx1">
                  <a:tint val="75000"/>
                </a:schemeClr>
              </a:solidFill>
              <a:effectLst/>
              <a:uLnTx/>
              <a:uFillTx/>
              <a:latin typeface="Helvetica" pitchFamily="34" charset="0"/>
              <a:cs typeface="Helvetica" pitchFamily="34" charset="0"/>
            </a:endParaRPr>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b="1" dirty="0" smtClean="0"/>
              <a:t>Carlisle Companies (NYSE:CSL)</a:t>
            </a:r>
            <a:endParaRPr lang="en-US" b="1" dirty="0"/>
          </a:p>
        </p:txBody>
      </p:sp>
      <p:sp>
        <p:nvSpPr>
          <p:cNvPr id="23" name="Subtitle 2"/>
          <p:cNvSpPr>
            <a:spLocks noGrp="1"/>
          </p:cNvSpPr>
          <p:nvPr>
            <p:ph idx="1"/>
          </p:nvPr>
        </p:nvSpPr>
        <p:spPr>
          <a:xfrm>
            <a:off x="322730" y="1336039"/>
            <a:ext cx="8229600" cy="4525963"/>
          </a:xfrm>
        </p:spPr>
        <p:txBody>
          <a:bodyPr>
            <a:noAutofit/>
          </a:bodyPr>
          <a:lstStyle/>
          <a:p>
            <a:pPr algn="l">
              <a:buClr>
                <a:schemeClr val="accent3"/>
              </a:buClr>
              <a:buSzPct val="145000"/>
              <a:buBlip>
                <a:blip r:embed="rId2"/>
              </a:buBlip>
            </a:pPr>
            <a:r>
              <a:rPr lang="en-US" sz="2400" b="1" dirty="0" smtClean="0"/>
              <a:t>Overview</a:t>
            </a:r>
          </a:p>
          <a:p>
            <a:pPr marL="693738">
              <a:buFont typeface="Wingdings" panose="05000000000000000000" pitchFamily="2" charset="2"/>
              <a:buChar char="§"/>
            </a:pPr>
            <a:r>
              <a:rPr lang="en-US" sz="2000" dirty="0"/>
              <a:t>Diversified Manufacturing Conglomerate</a:t>
            </a:r>
          </a:p>
          <a:p>
            <a:pPr marL="693738">
              <a:buFont typeface="Wingdings" panose="05000000000000000000" pitchFamily="2" charset="2"/>
              <a:buChar char="§"/>
            </a:pPr>
            <a:r>
              <a:rPr lang="en-US" sz="2000" dirty="0" smtClean="0"/>
              <a:t>Headquartered in Charlotte, NC</a:t>
            </a:r>
          </a:p>
          <a:p>
            <a:pPr marL="693738" algn="l">
              <a:buFont typeface="Wingdings" panose="05000000000000000000" pitchFamily="2" charset="2"/>
              <a:buChar char="§"/>
            </a:pPr>
            <a:r>
              <a:rPr lang="en-US" sz="2000" dirty="0" smtClean="0"/>
              <a:t>2014 Revenues: $</a:t>
            </a:r>
            <a:r>
              <a:rPr lang="en-US" sz="2000" dirty="0" smtClean="0">
                <a:solidFill>
                  <a:schemeClr val="tx1"/>
                </a:solidFill>
              </a:rPr>
              <a:t>3.2 billion</a:t>
            </a:r>
          </a:p>
          <a:p>
            <a:pPr marL="693738" algn="l">
              <a:buFont typeface="Wingdings" panose="05000000000000000000" pitchFamily="2" charset="2"/>
              <a:buChar char="§"/>
            </a:pPr>
            <a:r>
              <a:rPr lang="en-US" sz="2000" dirty="0" smtClean="0"/>
              <a:t>Public Company (CSL on NYSE)</a:t>
            </a:r>
          </a:p>
        </p:txBody>
      </p:sp>
      <p:grpSp>
        <p:nvGrpSpPr>
          <p:cNvPr id="7" name="Group 6"/>
          <p:cNvGrpSpPr/>
          <p:nvPr/>
        </p:nvGrpSpPr>
        <p:grpSpPr>
          <a:xfrm>
            <a:off x="1409700" y="3288099"/>
            <a:ext cx="6324600" cy="3417501"/>
            <a:chOff x="1409700" y="3288099"/>
            <a:chExt cx="6324600" cy="3417501"/>
          </a:xfrm>
        </p:grpSpPr>
        <p:grpSp>
          <p:nvGrpSpPr>
            <p:cNvPr id="6" name="Group 5"/>
            <p:cNvGrpSpPr/>
            <p:nvPr/>
          </p:nvGrpSpPr>
          <p:grpSpPr>
            <a:xfrm>
              <a:off x="1409700" y="3288099"/>
              <a:ext cx="6324600" cy="3417501"/>
              <a:chOff x="877956" y="1447800"/>
              <a:chExt cx="7732644" cy="4591878"/>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7956" y="1447800"/>
                <a:ext cx="7732644" cy="4591878"/>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05400" y="3676033"/>
                <a:ext cx="1536192" cy="1430085"/>
              </a:xfrm>
              <a:prstGeom prst="rect">
                <a:avLst/>
              </a:prstGeom>
              <a:ln>
                <a:noFill/>
              </a:ln>
              <a:effectLst/>
            </p:spPr>
          </p:pic>
          <p:sp>
            <p:nvSpPr>
              <p:cNvPr id="4" name="Rectangle 3"/>
              <p:cNvSpPr/>
              <p:nvPr/>
            </p:nvSpPr>
            <p:spPr>
              <a:xfrm>
                <a:off x="5106889" y="5105400"/>
                <a:ext cx="155448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67195" y="5118528"/>
                <a:ext cx="1676400" cy="454893"/>
              </a:xfrm>
              <a:prstGeom prst="rect">
                <a:avLst/>
              </a:prstGeom>
              <a:noFill/>
            </p:spPr>
            <p:txBody>
              <a:bodyPr wrap="square" rtlCol="0">
                <a:spAutoFit/>
              </a:bodyPr>
              <a:lstStyle/>
              <a:p>
                <a:pPr algn="ctr"/>
                <a:r>
                  <a:rPr lang="en-US" sz="800" b="1" dirty="0" smtClean="0">
                    <a:solidFill>
                      <a:schemeClr val="bg1"/>
                    </a:solidFill>
                    <a:latin typeface="Arial Narrow" panose="020B0606020202030204" pitchFamily="34" charset="0"/>
                  </a:rPr>
                  <a:t>CARLISLE INTERCONNECT TECHNOLOGIES</a:t>
                </a:r>
                <a:endParaRPr lang="en-US" sz="800" b="1" dirty="0">
                  <a:solidFill>
                    <a:schemeClr val="bg1"/>
                  </a:solidFill>
                  <a:latin typeface="Arial Narrow" panose="020B0606020202030204" pitchFamily="34" charset="0"/>
                </a:endParaRPr>
              </a:p>
            </p:txBody>
          </p:sp>
          <p:sp>
            <p:nvSpPr>
              <p:cNvPr id="15" name="Rectangle 14"/>
              <p:cNvSpPr/>
              <p:nvPr/>
            </p:nvSpPr>
            <p:spPr>
              <a:xfrm>
                <a:off x="6787094" y="5094767"/>
                <a:ext cx="1520443"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43000" y="5084134"/>
                <a:ext cx="1554480" cy="47846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3289" y="5098192"/>
                <a:ext cx="1523947" cy="454893"/>
              </a:xfrm>
              <a:prstGeom prst="rect">
                <a:avLst/>
              </a:prstGeom>
              <a:noFill/>
            </p:spPr>
            <p:txBody>
              <a:bodyPr wrap="square" rtlCol="0">
                <a:spAutoFit/>
              </a:bodyPr>
              <a:lstStyle/>
              <a:p>
                <a:pPr algn="ctr"/>
                <a:r>
                  <a:rPr lang="en-US" sz="800" b="1" dirty="0" smtClean="0">
                    <a:solidFill>
                      <a:schemeClr val="bg1"/>
                    </a:solidFill>
                    <a:latin typeface="Arial Narrow" panose="020B0606020202030204" pitchFamily="34" charset="0"/>
                  </a:rPr>
                  <a:t>CARLISLE FOOD </a:t>
                </a:r>
              </a:p>
              <a:p>
                <a:pPr algn="ctr"/>
                <a:r>
                  <a:rPr lang="en-US" sz="800" b="1" dirty="0" smtClean="0">
                    <a:solidFill>
                      <a:schemeClr val="bg1"/>
                    </a:solidFill>
                    <a:latin typeface="Arial Narrow" panose="020B0606020202030204" pitchFamily="34" charset="0"/>
                  </a:rPr>
                  <a:t>SERVICES</a:t>
                </a:r>
                <a:endParaRPr lang="en-US" sz="800" b="1" dirty="0">
                  <a:solidFill>
                    <a:schemeClr val="bg1"/>
                  </a:solidFill>
                  <a:latin typeface="Arial Narrow" panose="020B0606020202030204" pitchFamily="34" charset="0"/>
                </a:endParaRPr>
              </a:p>
            </p:txBody>
          </p:sp>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19400" y="3416595"/>
                <a:ext cx="2133600" cy="2550017"/>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2819400" y="5365783"/>
                <a:ext cx="2133600" cy="590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971800" y="5424559"/>
                <a:ext cx="1904999" cy="496248"/>
              </a:xfrm>
              <a:prstGeom prst="rect">
                <a:avLst/>
              </a:prstGeom>
              <a:noFill/>
            </p:spPr>
            <p:txBody>
              <a:bodyPr wrap="square" rtlCol="0">
                <a:spAutoFit/>
              </a:bodyPr>
              <a:lstStyle/>
              <a:p>
                <a:pPr algn="ctr"/>
                <a:r>
                  <a:rPr lang="en-US" sz="900" b="1" spc="300" dirty="0" smtClean="0">
                    <a:solidFill>
                      <a:schemeClr val="bg1"/>
                    </a:solidFill>
                    <a:latin typeface="Arial Narrow" panose="020B0606020202030204" pitchFamily="34" charset="0"/>
                  </a:rPr>
                  <a:t>CARLISLE BRAKE &amp; FRICTION</a:t>
                </a:r>
              </a:p>
            </p:txBody>
          </p:sp>
          <p:sp>
            <p:nvSpPr>
              <p:cNvPr id="20" name="TextBox 19"/>
              <p:cNvSpPr txBox="1"/>
              <p:nvPr/>
            </p:nvSpPr>
            <p:spPr>
              <a:xfrm>
                <a:off x="1098699" y="5131982"/>
                <a:ext cx="1676399" cy="454893"/>
              </a:xfrm>
              <a:prstGeom prst="rect">
                <a:avLst/>
              </a:prstGeom>
              <a:noFill/>
            </p:spPr>
            <p:txBody>
              <a:bodyPr wrap="square" rtlCol="0">
                <a:spAutoFit/>
              </a:bodyPr>
              <a:lstStyle/>
              <a:p>
                <a:pPr algn="ctr"/>
                <a:r>
                  <a:rPr lang="en-US" sz="800" b="1" dirty="0" smtClean="0">
                    <a:solidFill>
                      <a:schemeClr val="bg1"/>
                    </a:solidFill>
                    <a:latin typeface="Arial Narrow" panose="020B0606020202030204" pitchFamily="34" charset="0"/>
                  </a:rPr>
                  <a:t>CARLISLE CONSTRUCTION MATERIALS</a:t>
                </a:r>
              </a:p>
            </p:txBody>
          </p:sp>
        </p:grpSp>
        <p:pic>
          <p:nvPicPr>
            <p:cNvPr id="1029" name="Picture 5" descr="C:\Users\cfisher.WFP\AppData\Local\Temp\Carlisle assets\Grid-texture.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997625" y="6172486"/>
              <a:ext cx="1745091" cy="47082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52938" y="4958276"/>
            <a:ext cx="1258120" cy="1044075"/>
          </a:xfrm>
          <a:prstGeom prst="rect">
            <a:avLst/>
          </a:prstGeom>
          <a:ln>
            <a:noFill/>
          </a:ln>
          <a:effectLst>
            <a:outerShdw blurRad="50800" dist="38100" algn="l" rotWithShape="0">
              <a:prstClr val="black">
                <a:alpha val="40000"/>
              </a:prstClr>
            </a:outerShdw>
          </a:effectLst>
        </p:spPr>
      </p:pic>
      <p:sp>
        <p:nvSpPr>
          <p:cNvPr id="3" name="Rectangle 2"/>
          <p:cNvSpPr/>
          <p:nvPr/>
        </p:nvSpPr>
        <p:spPr>
          <a:xfrm>
            <a:off x="2643586" y="3424700"/>
            <a:ext cx="3622540" cy="1027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276600" y="3175770"/>
            <a:ext cx="2590800" cy="970504"/>
          </a:xfrm>
          <a:prstGeom prst="rect">
            <a:avLst/>
          </a:prstGeom>
        </p:spPr>
      </p:pic>
      <p:pic>
        <p:nvPicPr>
          <p:cNvPr id="25" name="Picture 24"/>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8824" b="88235" l="9677" r="90323"/>
                    </a14:imgEffect>
                  </a14:imgLayer>
                </a14:imgProps>
              </a:ext>
              <a:ext uri="{28A0092B-C50C-407E-A947-70E740481C1C}">
                <a14:useLocalDpi xmlns:a14="http://schemas.microsoft.com/office/drawing/2010/main"/>
              </a:ext>
            </a:extLst>
          </a:blip>
          <a:srcRect/>
          <a:stretch/>
        </p:blipFill>
        <p:spPr>
          <a:xfrm>
            <a:off x="4430484" y="4112288"/>
            <a:ext cx="332408" cy="392939"/>
          </a:xfrm>
          <a:prstGeom prst="rect">
            <a:avLst/>
          </a:prstGeom>
        </p:spPr>
      </p:pic>
      <p:sp>
        <p:nvSpPr>
          <p:cNvPr id="27" name="Rectangle 26"/>
          <p:cNvSpPr/>
          <p:nvPr/>
        </p:nvSpPr>
        <p:spPr>
          <a:xfrm>
            <a:off x="7553430" y="6003032"/>
            <a:ext cx="1257628" cy="340271"/>
          </a:xfrm>
          <a:prstGeom prst="rect">
            <a:avLst/>
          </a:prstGeom>
          <a:solidFill>
            <a:schemeClr val="bg1">
              <a:lumMod val="6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544265" y="6011028"/>
            <a:ext cx="1266793" cy="338554"/>
          </a:xfrm>
          <a:prstGeom prst="rect">
            <a:avLst/>
          </a:prstGeom>
          <a:noFill/>
        </p:spPr>
        <p:txBody>
          <a:bodyPr wrap="square" rtlCol="0">
            <a:spAutoFit/>
          </a:bodyPr>
          <a:lstStyle/>
          <a:p>
            <a:pPr algn="ctr"/>
            <a:r>
              <a:rPr lang="en-US" sz="800" b="1" dirty="0" smtClean="0">
                <a:solidFill>
                  <a:schemeClr val="bg1"/>
                </a:solidFill>
                <a:latin typeface="Arial Narrow" panose="020B0606020202030204" pitchFamily="34" charset="0"/>
                <a:cs typeface="helvetica" panose="020B0604020202020204" pitchFamily="34" charset="0"/>
              </a:rPr>
              <a:t>CARLISLE FLUID TECHNOLOGIES</a:t>
            </a:r>
            <a:endParaRPr lang="en-US" sz="800" b="1" dirty="0">
              <a:solidFill>
                <a:schemeClr val="bg1"/>
              </a:solidFill>
              <a:latin typeface="Arial Narrow" panose="020B0606020202030204" pitchFamily="34" charset="0"/>
              <a:cs typeface="helvetica" panose="020B0604020202020204" pitchFamily="34" charset="0"/>
            </a:endParaRPr>
          </a:p>
        </p:txBody>
      </p:sp>
      <p:cxnSp>
        <p:nvCxnSpPr>
          <p:cNvPr id="11" name="Elbow Connector 10"/>
          <p:cNvCxnSpPr/>
          <p:nvPr/>
        </p:nvCxnSpPr>
        <p:spPr>
          <a:xfrm>
            <a:off x="6870966" y="4463576"/>
            <a:ext cx="1288589" cy="371318"/>
          </a:xfrm>
          <a:prstGeom prst="bentConnector3">
            <a:avLst>
              <a:gd name="adj1" fmla="val 99884"/>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86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solidFill>
                  <a:schemeClr val="bg1"/>
                </a:solidFill>
              </a:rPr>
              <a:t>Carlisle Brake &amp; Friction</a:t>
            </a:r>
            <a:endParaRPr lang="en-US" sz="2800" b="1" dirty="0">
              <a:solidFill>
                <a:schemeClr val="bg1"/>
              </a:solidFill>
            </a:endParaRPr>
          </a:p>
        </p:txBody>
      </p:sp>
      <p:sp>
        <p:nvSpPr>
          <p:cNvPr id="8" name="Rectangle 14"/>
          <p:cNvSpPr>
            <a:spLocks noChangeArrowheads="1"/>
          </p:cNvSpPr>
          <p:nvPr/>
        </p:nvSpPr>
        <p:spPr bwMode="auto">
          <a:xfrm>
            <a:off x="381000" y="3200399"/>
            <a:ext cx="7611374" cy="2539157"/>
          </a:xfrm>
          <a:prstGeom prst="rect">
            <a:avLst/>
          </a:prstGeom>
          <a:noFill/>
          <a:ln w="9525">
            <a:noFill/>
            <a:miter lim="800000"/>
            <a:headEnd/>
            <a:tailEnd/>
          </a:ln>
        </p:spPr>
        <p:txBody>
          <a:bodyPr wrap="square">
            <a:spAutoFit/>
          </a:bodyPr>
          <a:lstStyle/>
          <a:p>
            <a:pPr marL="285750" indent="-285750">
              <a:spcBef>
                <a:spcPts val="300"/>
              </a:spcBef>
              <a:buSzPct val="145000"/>
              <a:buBlip>
                <a:blip r:embed="rId2"/>
              </a:buBlip>
            </a:pPr>
            <a:r>
              <a:rPr lang="en-US" sz="1600" b="1" dirty="0" smtClean="0">
                <a:solidFill>
                  <a:srgbClr val="003591"/>
                </a:solidFill>
                <a:latin typeface="helvetica" panose="020B0604020202020204" pitchFamily="34" charset="0"/>
                <a:cs typeface="helvetica" panose="020B0604020202020204" pitchFamily="34" charset="0"/>
              </a:rPr>
              <a:t>CBF Quick Facts</a:t>
            </a:r>
            <a:r>
              <a:rPr lang="en-US" sz="1600" dirty="0" smtClean="0">
                <a:solidFill>
                  <a:srgbClr val="003591"/>
                </a:solidFill>
                <a:latin typeface="helvetica" panose="020B0604020202020204" pitchFamily="34" charset="0"/>
                <a:cs typeface="helvetica" panose="020B0604020202020204" pitchFamily="34" charset="0"/>
              </a:rPr>
              <a:t> </a:t>
            </a:r>
          </a:p>
          <a:p>
            <a:pPr marL="457200" indent="-223838">
              <a:spcBef>
                <a:spcPts val="300"/>
              </a:spcBef>
              <a:buFont typeface="Wingdings" panose="05000000000000000000" pitchFamily="2" charset="2"/>
              <a:buChar char="§"/>
            </a:pPr>
            <a:r>
              <a:rPr lang="en-US" sz="1600" dirty="0" smtClean="0">
                <a:solidFill>
                  <a:srgbClr val="003591"/>
                </a:solidFill>
                <a:latin typeface="helvetica" panose="020B0604020202020204" pitchFamily="34" charset="0"/>
                <a:cs typeface="helvetica" panose="020B0604020202020204" pitchFamily="34" charset="0"/>
              </a:rPr>
              <a:t> Global Headquarters:          Solon, Ohio	</a:t>
            </a:r>
          </a:p>
          <a:p>
            <a:pPr marL="457200" indent="-223838">
              <a:spcBef>
                <a:spcPts val="300"/>
              </a:spcBef>
              <a:buFont typeface="Wingdings" panose="05000000000000000000" pitchFamily="2" charset="2"/>
              <a:buChar char="§"/>
              <a:tabLst>
                <a:tab pos="114300" algn="l"/>
                <a:tab pos="914400" algn="l"/>
                <a:tab pos="1885950" algn="l"/>
                <a:tab pos="2743200" algn="l"/>
              </a:tabLst>
            </a:pPr>
            <a:r>
              <a:rPr lang="en-US" sz="1600" dirty="0" smtClean="0">
                <a:solidFill>
                  <a:srgbClr val="003591"/>
                </a:solidFill>
                <a:latin typeface="helvetica" panose="020B0604020202020204" pitchFamily="34" charset="0"/>
                <a:cs typeface="helvetica" panose="020B0604020202020204" pitchFamily="34" charset="0"/>
              </a:rPr>
              <a:t> </a:t>
            </a:r>
            <a:r>
              <a:rPr lang="en-US" sz="1600" dirty="0">
                <a:solidFill>
                  <a:srgbClr val="003591"/>
                </a:solidFill>
                <a:latin typeface="helvetica" panose="020B0604020202020204" pitchFamily="34" charset="0"/>
                <a:cs typeface="helvetica" panose="020B0604020202020204" pitchFamily="34" charset="0"/>
              </a:rPr>
              <a:t>R&amp;D </a:t>
            </a:r>
            <a:r>
              <a:rPr lang="en-US" sz="1600" dirty="0" smtClean="0">
                <a:solidFill>
                  <a:srgbClr val="003591"/>
                </a:solidFill>
                <a:latin typeface="helvetica" panose="020B0604020202020204" pitchFamily="34" charset="0"/>
                <a:cs typeface="helvetica" panose="020B0604020202020204" pitchFamily="34" charset="0"/>
              </a:rPr>
              <a:t>Centers: 	                    Solon</a:t>
            </a:r>
            <a:r>
              <a:rPr lang="en-US" sz="1600" dirty="0">
                <a:solidFill>
                  <a:srgbClr val="003591"/>
                </a:solidFill>
                <a:latin typeface="helvetica" panose="020B0604020202020204" pitchFamily="34" charset="0"/>
                <a:cs typeface="helvetica" panose="020B0604020202020204" pitchFamily="34" charset="0"/>
              </a:rPr>
              <a:t>, </a:t>
            </a:r>
            <a:r>
              <a:rPr lang="en-US" sz="1600" dirty="0" smtClean="0">
                <a:solidFill>
                  <a:srgbClr val="003591"/>
                </a:solidFill>
                <a:latin typeface="helvetica" panose="020B0604020202020204" pitchFamily="34" charset="0"/>
                <a:cs typeface="helvetica" panose="020B0604020202020204" pitchFamily="34" charset="0"/>
              </a:rPr>
              <a:t>Ohio; Bloomington, Indiana; 					     </a:t>
            </a:r>
            <a:r>
              <a:rPr lang="en-US" sz="1600" dirty="0" err="1" smtClean="0">
                <a:solidFill>
                  <a:srgbClr val="003591"/>
                </a:solidFill>
                <a:latin typeface="helvetica" panose="020B0604020202020204" pitchFamily="34" charset="0"/>
                <a:cs typeface="helvetica" panose="020B0604020202020204" pitchFamily="34" charset="0"/>
              </a:rPr>
              <a:t>Pontypool</a:t>
            </a:r>
            <a:r>
              <a:rPr lang="en-US" sz="1600" dirty="0" smtClean="0">
                <a:solidFill>
                  <a:srgbClr val="003591"/>
                </a:solidFill>
                <a:latin typeface="helvetica" panose="020B0604020202020204" pitchFamily="34" charset="0"/>
                <a:cs typeface="helvetica" panose="020B0604020202020204" pitchFamily="34" charset="0"/>
              </a:rPr>
              <a:t>, Wales; Suzhou, China; 				</a:t>
            </a:r>
            <a:r>
              <a:rPr lang="en-US" sz="1600" dirty="0">
                <a:solidFill>
                  <a:srgbClr val="003591"/>
                </a:solidFill>
                <a:latin typeface="helvetica" panose="020B0604020202020204" pitchFamily="34" charset="0"/>
                <a:cs typeface="helvetica" panose="020B0604020202020204" pitchFamily="34" charset="0"/>
              </a:rPr>
              <a:t> </a:t>
            </a:r>
            <a:r>
              <a:rPr lang="en-US" sz="1600" dirty="0" smtClean="0">
                <a:solidFill>
                  <a:srgbClr val="003591"/>
                </a:solidFill>
                <a:latin typeface="helvetica" panose="020B0604020202020204" pitchFamily="34" charset="0"/>
                <a:cs typeface="helvetica" panose="020B0604020202020204" pitchFamily="34" charset="0"/>
              </a:rPr>
              <a:t>                   </a:t>
            </a:r>
            <a:r>
              <a:rPr lang="en-US" sz="1600" dirty="0" err="1" smtClean="0">
                <a:solidFill>
                  <a:srgbClr val="003591"/>
                </a:solidFill>
                <a:latin typeface="helvetica" panose="020B0604020202020204" pitchFamily="34" charset="0"/>
                <a:cs typeface="helvetica" panose="020B0604020202020204" pitchFamily="34" charset="0"/>
              </a:rPr>
              <a:t>Orzinuovi</a:t>
            </a:r>
            <a:r>
              <a:rPr lang="en-US" sz="1600" dirty="0" smtClean="0">
                <a:solidFill>
                  <a:srgbClr val="003591"/>
                </a:solidFill>
                <a:latin typeface="helvetica" panose="020B0604020202020204" pitchFamily="34" charset="0"/>
                <a:cs typeface="helvetica" panose="020B0604020202020204" pitchFamily="34" charset="0"/>
              </a:rPr>
              <a:t>, Italy</a:t>
            </a:r>
            <a:endParaRPr lang="en-US" sz="1600" dirty="0">
              <a:solidFill>
                <a:srgbClr val="003591"/>
              </a:solidFill>
              <a:latin typeface="helvetica" panose="020B0604020202020204" pitchFamily="34" charset="0"/>
              <a:cs typeface="helvetica" panose="020B0604020202020204" pitchFamily="34" charset="0"/>
            </a:endParaRPr>
          </a:p>
          <a:p>
            <a:pPr marL="457200" indent="-223838">
              <a:spcBef>
                <a:spcPts val="300"/>
              </a:spcBef>
              <a:buFont typeface="Wingdings" panose="05000000000000000000" pitchFamily="2" charset="2"/>
              <a:buChar char="§"/>
            </a:pPr>
            <a:r>
              <a:rPr lang="en-US" sz="1600" dirty="0">
                <a:solidFill>
                  <a:srgbClr val="003591"/>
                </a:solidFill>
                <a:latin typeface="helvetica" panose="020B0604020202020204" pitchFamily="34" charset="0"/>
                <a:cs typeface="helvetica" panose="020B0604020202020204" pitchFamily="34" charset="0"/>
              </a:rPr>
              <a:t> </a:t>
            </a:r>
            <a:r>
              <a:rPr lang="en-US" sz="1600" dirty="0" smtClean="0">
                <a:solidFill>
                  <a:srgbClr val="003591"/>
                </a:solidFill>
                <a:latin typeface="helvetica" panose="020B0604020202020204" pitchFamily="34" charset="0"/>
                <a:cs typeface="helvetica" panose="020B0604020202020204" pitchFamily="34" charset="0"/>
              </a:rPr>
              <a:t>Manufacturing Facilities:      U.S</a:t>
            </a:r>
            <a:r>
              <a:rPr lang="en-US" sz="1600" dirty="0">
                <a:solidFill>
                  <a:srgbClr val="003591"/>
                </a:solidFill>
                <a:latin typeface="helvetica" panose="020B0604020202020204" pitchFamily="34" charset="0"/>
                <a:cs typeface="helvetica" panose="020B0604020202020204" pitchFamily="34" charset="0"/>
              </a:rPr>
              <a:t>., China, </a:t>
            </a:r>
            <a:r>
              <a:rPr lang="en-US" sz="1600" dirty="0" smtClean="0">
                <a:solidFill>
                  <a:srgbClr val="003591"/>
                </a:solidFill>
                <a:latin typeface="helvetica" panose="020B0604020202020204" pitchFamily="34" charset="0"/>
                <a:cs typeface="helvetica" panose="020B0604020202020204" pitchFamily="34" charset="0"/>
              </a:rPr>
              <a:t>Italy</a:t>
            </a:r>
            <a:r>
              <a:rPr lang="en-US" sz="1600" dirty="0">
                <a:solidFill>
                  <a:srgbClr val="003591"/>
                </a:solidFill>
                <a:latin typeface="helvetica" panose="020B0604020202020204" pitchFamily="34" charset="0"/>
                <a:cs typeface="helvetica" panose="020B0604020202020204" pitchFamily="34" charset="0"/>
              </a:rPr>
              <a:t>,</a:t>
            </a:r>
            <a:r>
              <a:rPr lang="en-US" sz="1600" dirty="0" smtClean="0">
                <a:solidFill>
                  <a:srgbClr val="003591"/>
                </a:solidFill>
                <a:latin typeface="helvetica" panose="020B0604020202020204" pitchFamily="34" charset="0"/>
                <a:cs typeface="helvetica" panose="020B0604020202020204" pitchFamily="34" charset="0"/>
              </a:rPr>
              <a:t> Japan, Wales, India</a:t>
            </a:r>
            <a:endParaRPr lang="en-US" sz="1600" dirty="0">
              <a:solidFill>
                <a:srgbClr val="003591"/>
              </a:solidFill>
              <a:latin typeface="helvetica" panose="020B0604020202020204" pitchFamily="34" charset="0"/>
              <a:cs typeface="helvetica" panose="020B0604020202020204" pitchFamily="34" charset="0"/>
            </a:endParaRPr>
          </a:p>
          <a:p>
            <a:pPr marL="457200" indent="-223838">
              <a:spcBef>
                <a:spcPts val="300"/>
              </a:spcBef>
              <a:buFont typeface="Wingdings" panose="05000000000000000000" pitchFamily="2" charset="2"/>
              <a:buChar char="§"/>
              <a:tabLst>
                <a:tab pos="114300" algn="l"/>
              </a:tabLst>
            </a:pPr>
            <a:r>
              <a:rPr lang="en-US" sz="1600" dirty="0">
                <a:solidFill>
                  <a:srgbClr val="003591"/>
                </a:solidFill>
                <a:latin typeface="helvetica" panose="020B0604020202020204" pitchFamily="34" charset="0"/>
                <a:cs typeface="helvetica" panose="020B0604020202020204" pitchFamily="34" charset="0"/>
              </a:rPr>
              <a:t> </a:t>
            </a:r>
            <a:r>
              <a:rPr lang="en-US" sz="1600" dirty="0" smtClean="0">
                <a:solidFill>
                  <a:srgbClr val="003591"/>
                </a:solidFill>
                <a:latin typeface="helvetica" panose="020B0604020202020204" pitchFamily="34" charset="0"/>
                <a:cs typeface="helvetica" panose="020B0604020202020204" pitchFamily="34" charset="0"/>
              </a:rPr>
              <a:t>Additional Sales Offices:</a:t>
            </a:r>
            <a:r>
              <a:rPr lang="en-US" sz="1600" dirty="0">
                <a:solidFill>
                  <a:srgbClr val="003591"/>
                </a:solidFill>
                <a:latin typeface="helvetica" panose="020B0604020202020204" pitchFamily="34" charset="0"/>
                <a:cs typeface="helvetica" panose="020B0604020202020204" pitchFamily="34" charset="0"/>
              </a:rPr>
              <a:t> </a:t>
            </a:r>
            <a:r>
              <a:rPr lang="en-US" sz="1600" dirty="0" smtClean="0">
                <a:solidFill>
                  <a:srgbClr val="003591"/>
                </a:solidFill>
                <a:latin typeface="helvetica" panose="020B0604020202020204" pitchFamily="34" charset="0"/>
                <a:cs typeface="helvetica" panose="020B0604020202020204" pitchFamily="34" charset="0"/>
              </a:rPr>
              <a:t>     Russia, Australia, Netherlands</a:t>
            </a:r>
            <a:endParaRPr lang="en-US" sz="1600" dirty="0">
              <a:solidFill>
                <a:srgbClr val="003591"/>
              </a:solidFill>
              <a:latin typeface="helvetica" panose="020B0604020202020204" pitchFamily="34" charset="0"/>
              <a:cs typeface="helvetica" panose="020B0604020202020204" pitchFamily="34" charset="0"/>
            </a:endParaRPr>
          </a:p>
          <a:p>
            <a:pPr marL="457200" indent="-223838">
              <a:spcBef>
                <a:spcPts val="300"/>
              </a:spcBef>
              <a:buFont typeface="Wingdings" panose="05000000000000000000" pitchFamily="2" charset="2"/>
              <a:buChar char="§"/>
            </a:pPr>
            <a:r>
              <a:rPr lang="en-US" sz="1600" dirty="0" smtClean="0">
                <a:solidFill>
                  <a:srgbClr val="003591"/>
                </a:solidFill>
                <a:latin typeface="helvetica" panose="020B0604020202020204" pitchFamily="34" charset="0"/>
                <a:cs typeface="helvetica" panose="020B0604020202020204" pitchFamily="34" charset="0"/>
              </a:rPr>
              <a:t> Employees:</a:t>
            </a:r>
            <a:r>
              <a:rPr lang="en-US" sz="1600" dirty="0">
                <a:solidFill>
                  <a:srgbClr val="003591"/>
                </a:solidFill>
                <a:latin typeface="helvetica" panose="020B0604020202020204" pitchFamily="34" charset="0"/>
                <a:cs typeface="helvetica" panose="020B0604020202020204" pitchFamily="34" charset="0"/>
              </a:rPr>
              <a:t> </a:t>
            </a:r>
            <a:r>
              <a:rPr lang="en-US" sz="1600" dirty="0" smtClean="0">
                <a:solidFill>
                  <a:srgbClr val="003591"/>
                </a:solidFill>
                <a:latin typeface="helvetica" panose="020B0604020202020204" pitchFamily="34" charset="0"/>
                <a:cs typeface="helvetica" panose="020B0604020202020204" pitchFamily="34" charset="0"/>
              </a:rPr>
              <a:t>	                     More than 1,700 Worldwide</a:t>
            </a:r>
          </a:p>
          <a:p>
            <a:pPr marL="457200" indent="-223838">
              <a:spcBef>
                <a:spcPts val="300"/>
              </a:spcBef>
              <a:buFont typeface="Wingdings" panose="05000000000000000000" pitchFamily="2" charset="2"/>
              <a:buChar char="§"/>
            </a:pPr>
            <a:r>
              <a:rPr lang="en-US" sz="1600" dirty="0" smtClean="0">
                <a:solidFill>
                  <a:srgbClr val="003591"/>
                </a:solidFill>
                <a:latin typeface="helvetica" panose="020B0604020202020204" pitchFamily="34" charset="0"/>
                <a:cs typeface="helvetica" panose="020B0604020202020204" pitchFamily="34" charset="0"/>
              </a:rPr>
              <a:t> Experience:</a:t>
            </a:r>
            <a:r>
              <a:rPr lang="en-US" sz="1600" dirty="0">
                <a:solidFill>
                  <a:srgbClr val="003591"/>
                </a:solidFill>
                <a:latin typeface="helvetica" panose="020B0604020202020204" pitchFamily="34" charset="0"/>
                <a:cs typeface="helvetica" panose="020B0604020202020204" pitchFamily="34" charset="0"/>
              </a:rPr>
              <a:t> </a:t>
            </a:r>
            <a:r>
              <a:rPr lang="en-US" sz="1600" dirty="0" smtClean="0">
                <a:solidFill>
                  <a:srgbClr val="003591"/>
                </a:solidFill>
                <a:latin typeface="helvetica" panose="020B0604020202020204" pitchFamily="34" charset="0"/>
                <a:cs typeface="helvetica" panose="020B0604020202020204" pitchFamily="34" charset="0"/>
              </a:rPr>
              <a:t>                        More than 85 </a:t>
            </a:r>
            <a:r>
              <a:rPr lang="en-US" sz="1600" dirty="0">
                <a:solidFill>
                  <a:srgbClr val="003591"/>
                </a:solidFill>
                <a:latin typeface="helvetica" panose="020B0604020202020204" pitchFamily="34" charset="0"/>
                <a:cs typeface="helvetica" panose="020B0604020202020204" pitchFamily="34" charset="0"/>
              </a:rPr>
              <a:t>Y</a:t>
            </a:r>
            <a:r>
              <a:rPr lang="en-US" sz="1600" dirty="0" smtClean="0">
                <a:solidFill>
                  <a:srgbClr val="003591"/>
                </a:solidFill>
                <a:latin typeface="helvetica" panose="020B0604020202020204" pitchFamily="34" charset="0"/>
                <a:cs typeface="helvetica" panose="020B0604020202020204" pitchFamily="34" charset="0"/>
              </a:rPr>
              <a:t>ears</a:t>
            </a:r>
            <a:endParaRPr lang="en-US" sz="1600" dirty="0">
              <a:solidFill>
                <a:srgbClr val="003591"/>
              </a:solidFill>
              <a:latin typeface="helvetica" panose="020B0604020202020204" pitchFamily="34" charset="0"/>
              <a:cs typeface="helvetica" panose="020B0604020202020204" pitchFamily="34" charset="0"/>
            </a:endParaRPr>
          </a:p>
        </p:txBody>
      </p:sp>
      <p:pic>
        <p:nvPicPr>
          <p:cNvPr id="1026" name="Picture 2" descr="C:\Users\cfisher.WFP\Downloads\Italy Renovation 1 (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101034" y="5390072"/>
            <a:ext cx="1738166" cy="1188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01840" y="4469978"/>
            <a:ext cx="1737360" cy="832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864056" y="1257299"/>
            <a:ext cx="6705600" cy="1188018"/>
          </a:xfrm>
          <a:prstGeom prst="rect">
            <a:avLst/>
          </a:prstGeom>
        </p:spPr>
        <p:txBody>
          <a:bodyPr wrap="square">
            <a:spAutoFit/>
          </a:bodyPr>
          <a:lstStyle/>
          <a:p>
            <a:pPr>
              <a:spcBef>
                <a:spcPct val="20000"/>
              </a:spcBef>
            </a:pPr>
            <a:r>
              <a:rPr lang="en-GB" sz="1600" i="1" dirty="0" smtClean="0">
                <a:solidFill>
                  <a:srgbClr val="003591"/>
                </a:solidFill>
                <a:latin typeface="helvetica" panose="020B0604020202020204" pitchFamily="34" charset="0"/>
                <a:cs typeface="helvetica" panose="020B0604020202020204" pitchFamily="34" charset="0"/>
              </a:rPr>
              <a:t>“Carlisle Brake &amp; Friction is the first choice in innovative braking and friction solutions for the world’s top manufacturers. Our global manufacturing, sales and support networks ensure we are there to serve and support our customer base, wherever they may be.”</a:t>
            </a:r>
          </a:p>
          <a:p>
            <a:pPr>
              <a:spcBef>
                <a:spcPct val="20000"/>
              </a:spcBef>
            </a:pPr>
            <a:endParaRPr lang="en-US" sz="600" i="1" dirty="0" smtClean="0">
              <a:solidFill>
                <a:srgbClr val="003591"/>
              </a:solidFill>
              <a:latin typeface="helvetica" panose="020B0604020202020204" pitchFamily="34" charset="0"/>
              <a:cs typeface="helvetica" panose="020B0604020202020204" pitchFamily="34" charset="0"/>
            </a:endParaRPr>
          </a:p>
        </p:txBody>
      </p:sp>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23694" y="2383348"/>
            <a:ext cx="1737360" cy="893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23694" y="3375449"/>
            <a:ext cx="1737360" cy="896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33800" y="2362082"/>
            <a:ext cx="3429000" cy="369332"/>
          </a:xfrm>
          <a:prstGeom prst="rect">
            <a:avLst/>
          </a:prstGeom>
          <a:noFill/>
        </p:spPr>
        <p:txBody>
          <a:bodyPr wrap="square" rtlCol="0">
            <a:spAutoFit/>
          </a:bodyPr>
          <a:lstStyle/>
          <a:p>
            <a:pPr>
              <a:spcBef>
                <a:spcPct val="20000"/>
              </a:spcBef>
            </a:pPr>
            <a:r>
              <a:rPr lang="en-US" b="1" dirty="0">
                <a:solidFill>
                  <a:srgbClr val="003591"/>
                </a:solidFill>
                <a:latin typeface="helvetica" panose="020B0604020202020204" pitchFamily="34" charset="0"/>
                <a:cs typeface="helvetica" panose="020B0604020202020204" pitchFamily="34" charset="0"/>
              </a:rPr>
              <a:t>Matt Dietrich, President CBF</a:t>
            </a:r>
          </a:p>
        </p:txBody>
      </p:sp>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7064" y="1170296"/>
            <a:ext cx="1295400" cy="1943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Carlisle Brake &amp; Friction Heritage</a:t>
            </a:r>
            <a:endParaRPr lang="en-US" b="1" dirty="0"/>
          </a:p>
        </p:txBody>
      </p:sp>
      <p:sp>
        <p:nvSpPr>
          <p:cNvPr id="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4" descr="http://cdn3.volusion.com/qzhug.remqt/v/vspfiles/photos/CP5056-2.jpg?138504478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20412173">
            <a:off x="418514" y="5357472"/>
            <a:ext cx="1928493" cy="106875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82"/>
          <p:cNvSpPr>
            <a:spLocks noChangeArrowheads="1"/>
          </p:cNvSpPr>
          <p:nvPr/>
        </p:nvSpPr>
        <p:spPr bwMode="auto">
          <a:xfrm>
            <a:off x="148771" y="2280749"/>
            <a:ext cx="1619337" cy="954107"/>
          </a:xfrm>
          <a:prstGeom prst="rect">
            <a:avLst/>
          </a:prstGeom>
          <a:noFill/>
          <a:ln w="9525">
            <a:noFill/>
            <a:miter lim="800000"/>
            <a:headEnd/>
            <a:tailEnd/>
          </a:ln>
        </p:spPr>
        <p:txBody>
          <a:bodyPr wrap="square">
            <a:spAutoFit/>
          </a:bodyPr>
          <a:lstStyle/>
          <a:p>
            <a:pPr defTabSz="801688">
              <a:spcBef>
                <a:spcPct val="20000"/>
              </a:spcBef>
            </a:pPr>
            <a:r>
              <a:rPr lang="en-US" sz="1400" noProof="1" smtClean="0">
                <a:latin typeface="helvetica" panose="020B0604020202020204" pitchFamily="34" charset="0"/>
                <a:cs typeface="helvetica" panose="020B0604020202020204" pitchFamily="34" charset="0"/>
              </a:rPr>
              <a:t>Began production of </a:t>
            </a:r>
            <a:r>
              <a:rPr lang="en-US" sz="1400" noProof="1">
                <a:latin typeface="helvetica" panose="020B0604020202020204" pitchFamily="34" charset="0"/>
                <a:cs typeface="helvetica" panose="020B0604020202020204" pitchFamily="34" charset="0"/>
              </a:rPr>
              <a:t>transmission linings for the </a:t>
            </a:r>
            <a:r>
              <a:rPr lang="en-US" sz="1400" b="1" noProof="1">
                <a:latin typeface="helvetica" panose="020B0604020202020204" pitchFamily="34" charset="0"/>
                <a:cs typeface="helvetica" panose="020B0604020202020204" pitchFamily="34" charset="0"/>
              </a:rPr>
              <a:t>Ford Model “T</a:t>
            </a:r>
            <a:r>
              <a:rPr lang="en-US" sz="1400" b="1" noProof="1" smtClean="0">
                <a:latin typeface="helvetica" panose="020B0604020202020204" pitchFamily="34" charset="0"/>
                <a:cs typeface="helvetica" panose="020B0604020202020204" pitchFamily="34" charset="0"/>
              </a:rPr>
              <a:t>”.</a:t>
            </a:r>
            <a:endParaRPr lang="en-US" sz="1400" b="1" noProof="1">
              <a:latin typeface="helvetica" panose="020B0604020202020204" pitchFamily="34" charset="0"/>
              <a:cs typeface="helvetica" panose="020B0604020202020204" pitchFamily="34" charset="0"/>
            </a:endParaRPr>
          </a:p>
        </p:txBody>
      </p:sp>
      <p:sp>
        <p:nvSpPr>
          <p:cNvPr id="11" name="Nedadgående pil 90"/>
          <p:cNvSpPr>
            <a:spLocks noChangeArrowheads="1"/>
          </p:cNvSpPr>
          <p:nvPr/>
        </p:nvSpPr>
        <p:spPr bwMode="auto">
          <a:xfrm>
            <a:off x="399309" y="3216545"/>
            <a:ext cx="238103" cy="490180"/>
          </a:xfrm>
          <a:prstGeom prst="downArrow">
            <a:avLst>
              <a:gd name="adj1" fmla="val 50000"/>
              <a:gd name="adj2" fmla="val 50004"/>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a:solidFill>
                <a:srgbClr val="FFFFFF"/>
              </a:solidFill>
              <a:latin typeface="Calibri" pitchFamily="-111" charset="0"/>
            </a:endParaRPr>
          </a:p>
        </p:txBody>
      </p:sp>
      <p:sp>
        <p:nvSpPr>
          <p:cNvPr id="12" name="Rektangel 91"/>
          <p:cNvSpPr>
            <a:spLocks noChangeArrowheads="1"/>
          </p:cNvSpPr>
          <p:nvPr/>
        </p:nvSpPr>
        <p:spPr bwMode="auto">
          <a:xfrm>
            <a:off x="1818515" y="2283333"/>
            <a:ext cx="1649965" cy="997196"/>
          </a:xfrm>
          <a:prstGeom prst="rect">
            <a:avLst/>
          </a:prstGeom>
          <a:noFill/>
          <a:ln w="9525">
            <a:noFill/>
            <a:miter lim="800000"/>
            <a:headEnd/>
            <a:tailEnd/>
          </a:ln>
        </p:spPr>
        <p:txBody>
          <a:bodyPr wrap="square">
            <a:spAutoFit/>
          </a:bodyPr>
          <a:lstStyle/>
          <a:p>
            <a:pPr defTabSz="801688"/>
            <a:r>
              <a:rPr lang="en-US" sz="1400" noProof="1" smtClean="0">
                <a:latin typeface="helvetica" panose="020B0604020202020204" pitchFamily="34" charset="0"/>
                <a:cs typeface="helvetica" panose="020B0604020202020204" pitchFamily="34" charset="0"/>
              </a:rPr>
              <a:t>Produced </a:t>
            </a:r>
            <a:r>
              <a:rPr lang="en-US" sz="1400" noProof="1">
                <a:latin typeface="helvetica" panose="020B0604020202020204" pitchFamily="34" charset="0"/>
                <a:cs typeface="helvetica" panose="020B0604020202020204" pitchFamily="34" charset="0"/>
              </a:rPr>
              <a:t>first </a:t>
            </a:r>
            <a:endParaRPr lang="en-US" sz="1400" noProof="1" smtClean="0">
              <a:latin typeface="helvetica" panose="020B0604020202020204" pitchFamily="34" charset="0"/>
              <a:cs typeface="helvetica" panose="020B0604020202020204" pitchFamily="34" charset="0"/>
            </a:endParaRPr>
          </a:p>
          <a:p>
            <a:pPr defTabSz="801688"/>
            <a:r>
              <a:rPr lang="en-US" sz="1400" noProof="1" smtClean="0">
                <a:latin typeface="helvetica" panose="020B0604020202020204" pitchFamily="34" charset="0"/>
                <a:cs typeface="helvetica" panose="020B0604020202020204" pitchFamily="34" charset="0"/>
              </a:rPr>
              <a:t>sintered </a:t>
            </a:r>
            <a:r>
              <a:rPr lang="en-US" sz="1400" noProof="1">
                <a:latin typeface="helvetica" panose="020B0604020202020204" pitchFamily="34" charset="0"/>
                <a:cs typeface="helvetica" panose="020B0604020202020204" pitchFamily="34" charset="0"/>
              </a:rPr>
              <a:t>metallic friction for tanks.</a:t>
            </a:r>
          </a:p>
          <a:p>
            <a:pPr defTabSz="801688">
              <a:spcBef>
                <a:spcPct val="20000"/>
              </a:spcBef>
            </a:pPr>
            <a:endParaRPr lang="en-US" sz="1400" b="1" noProof="1" smtClean="0">
              <a:latin typeface="helvetica" panose="020B0604020202020204" pitchFamily="34" charset="0"/>
              <a:cs typeface="helvetica" panose="020B0604020202020204" pitchFamily="34" charset="0"/>
            </a:endParaRPr>
          </a:p>
        </p:txBody>
      </p:sp>
      <p:sp>
        <p:nvSpPr>
          <p:cNvPr id="13" name="Nedadgående pil 92"/>
          <p:cNvSpPr>
            <a:spLocks noChangeArrowheads="1"/>
          </p:cNvSpPr>
          <p:nvPr/>
        </p:nvSpPr>
        <p:spPr bwMode="auto">
          <a:xfrm>
            <a:off x="2238818" y="3216545"/>
            <a:ext cx="236595" cy="490180"/>
          </a:xfrm>
          <a:prstGeom prst="downArrow">
            <a:avLst>
              <a:gd name="adj1" fmla="val 50000"/>
              <a:gd name="adj2" fmla="val 50002"/>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a:solidFill>
                <a:srgbClr val="FFFFFF"/>
              </a:solidFill>
              <a:latin typeface="Calibri" pitchFamily="-111" charset="0"/>
            </a:endParaRPr>
          </a:p>
        </p:txBody>
      </p:sp>
      <p:sp>
        <p:nvSpPr>
          <p:cNvPr id="15" name="Nedadgående pil 94"/>
          <p:cNvSpPr>
            <a:spLocks noChangeArrowheads="1"/>
          </p:cNvSpPr>
          <p:nvPr/>
        </p:nvSpPr>
        <p:spPr bwMode="auto">
          <a:xfrm>
            <a:off x="6169054" y="3216546"/>
            <a:ext cx="236596" cy="490179"/>
          </a:xfrm>
          <a:prstGeom prst="downArrow">
            <a:avLst>
              <a:gd name="adj1" fmla="val 50000"/>
              <a:gd name="adj2" fmla="val 50002"/>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a:solidFill>
                <a:srgbClr val="FFFFFF"/>
              </a:solidFill>
              <a:latin typeface="Calibri" pitchFamily="-111" charset="0"/>
            </a:endParaRPr>
          </a:p>
        </p:txBody>
      </p:sp>
      <p:sp>
        <p:nvSpPr>
          <p:cNvPr id="16" name="Rektangel 95"/>
          <p:cNvSpPr>
            <a:spLocks noChangeArrowheads="1"/>
          </p:cNvSpPr>
          <p:nvPr/>
        </p:nvSpPr>
        <p:spPr bwMode="auto">
          <a:xfrm>
            <a:off x="425971" y="4871002"/>
            <a:ext cx="1773544" cy="954107"/>
          </a:xfrm>
          <a:prstGeom prst="rect">
            <a:avLst/>
          </a:prstGeom>
          <a:noFill/>
          <a:ln w="9525">
            <a:noFill/>
            <a:miter lim="800000"/>
            <a:headEnd/>
            <a:tailEnd/>
          </a:ln>
        </p:spPr>
        <p:txBody>
          <a:bodyPr wrap="square">
            <a:spAutoFit/>
          </a:bodyPr>
          <a:lstStyle/>
          <a:p>
            <a:pPr defTabSz="801688">
              <a:spcBef>
                <a:spcPct val="20000"/>
              </a:spcBef>
            </a:pPr>
            <a:r>
              <a:rPr lang="en-US" sz="1400" noProof="1" smtClean="0">
                <a:latin typeface="helvetica" panose="020B0604020202020204" pitchFamily="34" charset="0"/>
                <a:cs typeface="helvetica" panose="020B0604020202020204" pitchFamily="34" charset="0"/>
              </a:rPr>
              <a:t>First </a:t>
            </a:r>
            <a:r>
              <a:rPr lang="en-US" sz="1400" noProof="1">
                <a:latin typeface="helvetica" panose="020B0604020202020204" pitchFamily="34" charset="0"/>
                <a:cs typeface="helvetica" panose="020B0604020202020204" pitchFamily="34" charset="0"/>
              </a:rPr>
              <a:t>use of sintered metal brake discs in Goodyear airplane </a:t>
            </a:r>
            <a:r>
              <a:rPr lang="en-US" sz="1400" noProof="1" smtClean="0">
                <a:latin typeface="helvetica" panose="020B0604020202020204" pitchFamily="34" charset="0"/>
                <a:cs typeface="helvetica" panose="020B0604020202020204" pitchFamily="34" charset="0"/>
              </a:rPr>
              <a:t>brakes.</a:t>
            </a:r>
            <a:endParaRPr lang="en-US" sz="1400" b="1" noProof="1">
              <a:latin typeface="helvetica" panose="020B0604020202020204" pitchFamily="34" charset="0"/>
              <a:cs typeface="helvetica" panose="020B0604020202020204" pitchFamily="34" charset="0"/>
            </a:endParaRPr>
          </a:p>
        </p:txBody>
      </p:sp>
      <p:sp>
        <p:nvSpPr>
          <p:cNvPr id="20" name="Rektangel 100"/>
          <p:cNvSpPr>
            <a:spLocks noChangeArrowheads="1"/>
          </p:cNvSpPr>
          <p:nvPr/>
        </p:nvSpPr>
        <p:spPr bwMode="auto">
          <a:xfrm>
            <a:off x="3571115" y="2285203"/>
            <a:ext cx="1524000" cy="954107"/>
          </a:xfrm>
          <a:prstGeom prst="rect">
            <a:avLst/>
          </a:prstGeom>
          <a:noFill/>
          <a:ln w="9525">
            <a:noFill/>
            <a:miter lim="800000"/>
            <a:headEnd/>
            <a:tailEnd/>
          </a:ln>
        </p:spPr>
        <p:txBody>
          <a:bodyPr wrap="square">
            <a:spAutoFit/>
          </a:bodyPr>
          <a:lstStyle/>
          <a:p>
            <a:pPr defTabSz="801688">
              <a:spcBef>
                <a:spcPct val="20000"/>
              </a:spcBef>
            </a:pPr>
            <a:r>
              <a:rPr lang="en-US" sz="1400" noProof="1" smtClean="0">
                <a:latin typeface="helvetica" panose="020B0604020202020204" pitchFamily="34" charset="0"/>
                <a:cs typeface="helvetica" panose="020B0604020202020204" pitchFamily="34" charset="0"/>
              </a:rPr>
              <a:t>Licensed </a:t>
            </a:r>
            <a:r>
              <a:rPr lang="en-US" sz="1400" noProof="1">
                <a:latin typeface="helvetica" panose="020B0604020202020204" pitchFamily="34" charset="0"/>
                <a:cs typeface="helvetica" panose="020B0604020202020204" pitchFamily="34" charset="0"/>
              </a:rPr>
              <a:t>Frendo-Abex in Italy and built new plant</a:t>
            </a:r>
            <a:r>
              <a:rPr lang="en-US" sz="1400" noProof="1" smtClean="0">
                <a:latin typeface="helvetica" panose="020B0604020202020204" pitchFamily="34" charset="0"/>
                <a:cs typeface="helvetica" panose="020B0604020202020204" pitchFamily="34" charset="0"/>
              </a:rPr>
              <a:t>.</a:t>
            </a:r>
            <a:endParaRPr lang="en-US" sz="1400" noProof="1">
              <a:latin typeface="helvetica" panose="020B0604020202020204" pitchFamily="34" charset="0"/>
              <a:cs typeface="helvetica" panose="020B0604020202020204" pitchFamily="34" charset="0"/>
            </a:endParaRPr>
          </a:p>
        </p:txBody>
      </p:sp>
      <p:sp>
        <p:nvSpPr>
          <p:cNvPr id="38" name="Nedadgående pil 40"/>
          <p:cNvSpPr>
            <a:spLocks noChangeArrowheads="1"/>
          </p:cNvSpPr>
          <p:nvPr/>
        </p:nvSpPr>
        <p:spPr bwMode="auto">
          <a:xfrm>
            <a:off x="7609715" y="3216546"/>
            <a:ext cx="236596" cy="490179"/>
          </a:xfrm>
          <a:prstGeom prst="downArrow">
            <a:avLst>
              <a:gd name="adj1" fmla="val 50000"/>
              <a:gd name="adj2" fmla="val 50002"/>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noProof="1">
              <a:solidFill>
                <a:srgbClr val="FFFFFF"/>
              </a:solidFill>
              <a:latin typeface="Calibri" pitchFamily="-111" charset="0"/>
            </a:endParaRPr>
          </a:p>
        </p:txBody>
      </p:sp>
      <p:sp>
        <p:nvSpPr>
          <p:cNvPr id="41" name="Rectangle 40"/>
          <p:cNvSpPr/>
          <p:nvPr/>
        </p:nvSpPr>
        <p:spPr>
          <a:xfrm>
            <a:off x="5094422" y="2301621"/>
            <a:ext cx="2134293" cy="738664"/>
          </a:xfrm>
          <a:prstGeom prst="rect">
            <a:avLst/>
          </a:prstGeom>
        </p:spPr>
        <p:txBody>
          <a:bodyPr wrap="square">
            <a:spAutoFit/>
          </a:bodyPr>
          <a:lstStyle/>
          <a:p>
            <a:r>
              <a:rPr lang="en-US" sz="1400" dirty="0" smtClean="0">
                <a:solidFill>
                  <a:schemeClr val="accent2"/>
                </a:solidFill>
                <a:latin typeface="helvetica" panose="020B0604020202020204" pitchFamily="34" charset="0"/>
                <a:cs typeface="helvetica" panose="020B0604020202020204" pitchFamily="34" charset="0"/>
              </a:rPr>
              <a:t>Acquired BF Goodrich </a:t>
            </a:r>
            <a:r>
              <a:rPr lang="en-US" sz="1400" i="1" dirty="0" smtClean="0">
                <a:solidFill>
                  <a:schemeClr val="accent2"/>
                </a:solidFill>
                <a:latin typeface="helvetica" panose="020B0604020202020204" pitchFamily="34" charset="0"/>
                <a:cs typeface="helvetica" panose="020B0604020202020204" pitchFamily="34" charset="0"/>
              </a:rPr>
              <a:t>off-highway</a:t>
            </a:r>
            <a:r>
              <a:rPr lang="en-US" sz="1400" dirty="0" smtClean="0">
                <a:solidFill>
                  <a:schemeClr val="accent2"/>
                </a:solidFill>
                <a:latin typeface="helvetica" panose="020B0604020202020204" pitchFamily="34" charset="0"/>
                <a:cs typeface="helvetica" panose="020B0604020202020204" pitchFamily="34" charset="0"/>
              </a:rPr>
              <a:t> brake division.</a:t>
            </a:r>
            <a:endParaRPr lang="en-US" sz="1400" dirty="0">
              <a:solidFill>
                <a:schemeClr val="accent2"/>
              </a:solidFill>
              <a:latin typeface="helvetica" panose="020B0604020202020204" pitchFamily="34" charset="0"/>
              <a:cs typeface="helvetica" panose="020B0604020202020204" pitchFamily="34" charset="0"/>
            </a:endParaRPr>
          </a:p>
        </p:txBody>
      </p:sp>
      <p:sp>
        <p:nvSpPr>
          <p:cNvPr id="47" name="Rektangel 100"/>
          <p:cNvSpPr>
            <a:spLocks noChangeArrowheads="1"/>
          </p:cNvSpPr>
          <p:nvPr/>
        </p:nvSpPr>
        <p:spPr bwMode="auto">
          <a:xfrm>
            <a:off x="7495179" y="4865526"/>
            <a:ext cx="1638536" cy="738664"/>
          </a:xfrm>
          <a:prstGeom prst="rect">
            <a:avLst/>
          </a:prstGeom>
          <a:noFill/>
          <a:ln w="9525">
            <a:noFill/>
            <a:miter lim="800000"/>
            <a:headEnd/>
            <a:tailEnd/>
          </a:ln>
        </p:spPr>
        <p:txBody>
          <a:bodyPr wrap="square">
            <a:spAutoFit/>
          </a:bodyPr>
          <a:lstStyle/>
          <a:p>
            <a:pPr defTabSz="801688">
              <a:spcBef>
                <a:spcPct val="20000"/>
              </a:spcBef>
            </a:pPr>
            <a:r>
              <a:rPr lang="en-US" sz="1400" noProof="1" smtClean="0">
                <a:latin typeface="helvetica" panose="020B0604020202020204" pitchFamily="34" charset="0"/>
                <a:cs typeface="helvetica" panose="020B0604020202020204" pitchFamily="34" charset="0"/>
              </a:rPr>
              <a:t>Aquired Hawk/ Wellman Products Group.</a:t>
            </a:r>
            <a:endParaRPr lang="en-US" sz="1400" b="1" noProof="1">
              <a:latin typeface="helvetica" panose="020B0604020202020204" pitchFamily="34" charset="0"/>
              <a:cs typeface="helvetica" panose="020B0604020202020204" pitchFamily="34" charset="0"/>
            </a:endParaRPr>
          </a:p>
        </p:txBody>
      </p:sp>
      <p:sp>
        <p:nvSpPr>
          <p:cNvPr id="49" name="Rectangle 48"/>
          <p:cNvSpPr/>
          <p:nvPr/>
        </p:nvSpPr>
        <p:spPr>
          <a:xfrm>
            <a:off x="7111673" y="2301621"/>
            <a:ext cx="1717242" cy="738664"/>
          </a:xfrm>
          <a:prstGeom prst="rect">
            <a:avLst/>
          </a:prstGeom>
        </p:spPr>
        <p:txBody>
          <a:bodyPr wrap="square">
            <a:spAutoFit/>
          </a:bodyPr>
          <a:lstStyle/>
          <a:p>
            <a:r>
              <a:rPr lang="en-US" sz="1400" dirty="0" smtClean="0">
                <a:solidFill>
                  <a:schemeClr val="accent2"/>
                </a:solidFill>
                <a:latin typeface="helvetica" panose="020B0604020202020204" pitchFamily="34" charset="0"/>
                <a:cs typeface="helvetica" panose="020B0604020202020204" pitchFamily="34" charset="0"/>
              </a:rPr>
              <a:t>Acquired Meritor </a:t>
            </a:r>
            <a:r>
              <a:rPr lang="en-US" sz="1400" i="1" dirty="0" smtClean="0">
                <a:solidFill>
                  <a:schemeClr val="accent2"/>
                </a:solidFill>
                <a:latin typeface="helvetica" panose="020B0604020202020204" pitchFamily="34" charset="0"/>
                <a:cs typeface="helvetica" panose="020B0604020202020204" pitchFamily="34" charset="0"/>
              </a:rPr>
              <a:t>off-highway</a:t>
            </a:r>
            <a:r>
              <a:rPr lang="en-US" sz="1400" dirty="0" smtClean="0">
                <a:solidFill>
                  <a:schemeClr val="accent2"/>
                </a:solidFill>
                <a:latin typeface="helvetica" panose="020B0604020202020204" pitchFamily="34" charset="0"/>
                <a:cs typeface="helvetica" panose="020B0604020202020204" pitchFamily="34" charset="0"/>
              </a:rPr>
              <a:t> brake division.</a:t>
            </a:r>
            <a:endParaRPr lang="en-US" sz="1400" dirty="0">
              <a:solidFill>
                <a:schemeClr val="accent2"/>
              </a:solidFill>
              <a:latin typeface="helvetica" panose="020B0604020202020204" pitchFamily="34" charset="0"/>
              <a:cs typeface="helvetica" panose="020B0604020202020204" pitchFamily="34" charset="0"/>
            </a:endParaRPr>
          </a:p>
        </p:txBody>
      </p:sp>
      <p:sp>
        <p:nvSpPr>
          <p:cNvPr id="19" name="Nedadgående pil 99"/>
          <p:cNvSpPr>
            <a:spLocks noChangeArrowheads="1"/>
          </p:cNvSpPr>
          <p:nvPr/>
        </p:nvSpPr>
        <p:spPr bwMode="auto">
          <a:xfrm>
            <a:off x="4447039" y="3216545"/>
            <a:ext cx="236596" cy="490180"/>
          </a:xfrm>
          <a:prstGeom prst="downArrow">
            <a:avLst>
              <a:gd name="adj1" fmla="val 50000"/>
              <a:gd name="adj2" fmla="val 50002"/>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a:solidFill>
                <a:srgbClr val="FFFFFF"/>
              </a:solidFill>
              <a:latin typeface="Calibri" pitchFamily="-111" charset="0"/>
            </a:endParaRPr>
          </a:p>
        </p:txBody>
      </p:sp>
      <p:grpSp>
        <p:nvGrpSpPr>
          <p:cNvPr id="9" name="Group 8"/>
          <p:cNvGrpSpPr/>
          <p:nvPr/>
        </p:nvGrpSpPr>
        <p:grpSpPr>
          <a:xfrm>
            <a:off x="7877820" y="5796101"/>
            <a:ext cx="900171" cy="572345"/>
            <a:chOff x="7791880" y="5628751"/>
            <a:chExt cx="900171" cy="572345"/>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1378" y="6097354"/>
              <a:ext cx="640673" cy="103742"/>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1880" y="5628751"/>
              <a:ext cx="843326" cy="468603"/>
            </a:xfrm>
            <a:prstGeom prst="rect">
              <a:avLst/>
            </a:prstGeom>
          </p:spPr>
        </p:pic>
      </p:grpSp>
      <p:pic>
        <p:nvPicPr>
          <p:cNvPr id="1037" name="Picture 13" descr="\\wfpb-nas\MarComm\Photo Database\Parts 2\G6.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06613" y="1466034"/>
            <a:ext cx="1059516" cy="90282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 name="Picture 2" descr="http://cdn.sunlife.com/static/slfuk/Home/Consumer/Timeline/images/fordModelT.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9726" y="1447800"/>
            <a:ext cx="1233989" cy="930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upload.wikimedia.org/wikipedia/commons/3/39/T-34_Model_194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30271" y="1481543"/>
            <a:ext cx="1382146" cy="8738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fpb-nas\MarComm\Photo Database\products -Adam\CIBF\From Colm 463.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850676">
            <a:off x="7337247" y="1644623"/>
            <a:ext cx="977200" cy="7108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11" descr="FL00046_"/>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83500" y="1606677"/>
            <a:ext cx="1019143" cy="664974"/>
          </a:xfrm>
          <a:prstGeom prst="rect">
            <a:avLst/>
          </a:prstGeom>
          <a:noFill/>
          <a:ln w="9525">
            <a:noFill/>
            <a:miter lim="800000"/>
            <a:headEnd/>
            <a:tailEnd/>
          </a:ln>
        </p:spPr>
      </p:pic>
      <p:sp>
        <p:nvSpPr>
          <p:cNvPr id="17" name="Nedadgående pil 96"/>
          <p:cNvSpPr>
            <a:spLocks noChangeArrowheads="1"/>
          </p:cNvSpPr>
          <p:nvPr/>
        </p:nvSpPr>
        <p:spPr bwMode="auto">
          <a:xfrm rot="10800000">
            <a:off x="1285115" y="4402242"/>
            <a:ext cx="236596" cy="490179"/>
          </a:xfrm>
          <a:prstGeom prst="downArrow">
            <a:avLst>
              <a:gd name="adj1" fmla="val 50000"/>
              <a:gd name="adj2" fmla="val 50002"/>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a:solidFill>
                <a:srgbClr val="FFFFFF"/>
              </a:solidFill>
              <a:latin typeface="Calibri" pitchFamily="-111" charset="0"/>
            </a:endParaRPr>
          </a:p>
        </p:txBody>
      </p:sp>
      <p:sp>
        <p:nvSpPr>
          <p:cNvPr id="21" name="Nedadgående pil 40"/>
          <p:cNvSpPr>
            <a:spLocks noChangeArrowheads="1"/>
          </p:cNvSpPr>
          <p:nvPr/>
        </p:nvSpPr>
        <p:spPr bwMode="auto">
          <a:xfrm rot="10800000">
            <a:off x="8371715" y="4402241"/>
            <a:ext cx="236596" cy="490179"/>
          </a:xfrm>
          <a:prstGeom prst="downArrow">
            <a:avLst>
              <a:gd name="adj1" fmla="val 50000"/>
              <a:gd name="adj2" fmla="val 50002"/>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noProof="1">
              <a:solidFill>
                <a:srgbClr val="FFFFFF"/>
              </a:solidFill>
              <a:latin typeface="Calibri" pitchFamily="-111" charset="0"/>
            </a:endParaRPr>
          </a:p>
        </p:txBody>
      </p:sp>
      <p:sp>
        <p:nvSpPr>
          <p:cNvPr id="22" name="Pentagon 104"/>
          <p:cNvSpPr>
            <a:spLocks noChangeArrowheads="1"/>
          </p:cNvSpPr>
          <p:nvPr/>
        </p:nvSpPr>
        <p:spPr bwMode="auto">
          <a:xfrm>
            <a:off x="8095495" y="3825624"/>
            <a:ext cx="913252" cy="462102"/>
          </a:xfrm>
          <a:prstGeom prst="homePlate">
            <a:avLst>
              <a:gd name="adj" fmla="val 40317"/>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accent2"/>
          </a:lnRef>
          <a:fillRef idx="3">
            <a:schemeClr val="accent2"/>
          </a:fillRef>
          <a:effectRef idx="2">
            <a:schemeClr val="accent2"/>
          </a:effectRef>
          <a:fontRef idx="minor">
            <a:schemeClr val="lt1"/>
          </a:fontRef>
        </p:style>
        <p:txBody>
          <a:bodyPr anchor="ctr"/>
          <a:lstStyle/>
          <a:p>
            <a:pPr algn="ctr" defTabSz="914400"/>
            <a:r>
              <a:rPr lang="en-US" noProof="1" smtClean="0">
                <a:latin typeface="helvetica" panose="020B0604020202020204" pitchFamily="34" charset="0"/>
                <a:cs typeface="helvetica" panose="020B0604020202020204" pitchFamily="34" charset="0"/>
              </a:rPr>
              <a:t>2010</a:t>
            </a:r>
            <a:endParaRPr lang="en-US" noProof="1">
              <a:latin typeface="helvetica" panose="020B0604020202020204" pitchFamily="34" charset="0"/>
              <a:cs typeface="helvetica" panose="020B0604020202020204" pitchFamily="34" charset="0"/>
            </a:endParaRPr>
          </a:p>
        </p:txBody>
      </p:sp>
      <p:grpSp>
        <p:nvGrpSpPr>
          <p:cNvPr id="23" name="Gruppe 62"/>
          <p:cNvGrpSpPr>
            <a:grpSpLocks/>
          </p:cNvGrpSpPr>
          <p:nvPr/>
        </p:nvGrpSpPr>
        <p:grpSpPr bwMode="auto">
          <a:xfrm>
            <a:off x="985755" y="3825622"/>
            <a:ext cx="4436936" cy="463297"/>
            <a:chOff x="282575" y="3462338"/>
            <a:chExt cx="7080357" cy="457204"/>
          </a:xfrm>
        </p:grpSpPr>
        <p:grpSp>
          <p:nvGrpSpPr>
            <p:cNvPr id="25" name="Gruppe 75"/>
            <p:cNvGrpSpPr>
              <a:grpSpLocks/>
            </p:cNvGrpSpPr>
            <p:nvPr/>
          </p:nvGrpSpPr>
          <p:grpSpPr bwMode="auto">
            <a:xfrm>
              <a:off x="282575" y="3462338"/>
              <a:ext cx="7080357" cy="457204"/>
              <a:chOff x="272143" y="2949955"/>
              <a:chExt cx="8556183" cy="457925"/>
            </a:xfrm>
          </p:grpSpPr>
          <p:sp>
            <p:nvSpPr>
              <p:cNvPr id="31" name="Rectangle 445"/>
              <p:cNvSpPr>
                <a:spLocks noChangeArrowheads="1"/>
              </p:cNvSpPr>
              <p:nvPr/>
            </p:nvSpPr>
            <p:spPr bwMode="auto">
              <a:xfrm>
                <a:off x="1985299" y="2949958"/>
                <a:ext cx="1707400" cy="457921"/>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dk1"/>
              </a:lnRef>
              <a:fillRef idx="3">
                <a:schemeClr val="dk1"/>
              </a:fillRef>
              <a:effectRef idx="2">
                <a:schemeClr val="dk1"/>
              </a:effectRef>
              <a:fontRef idx="minor">
                <a:schemeClr val="lt1"/>
              </a:fontRef>
            </p:style>
            <p:txBody>
              <a:bodyPr anchor="ctr"/>
              <a:lstStyle/>
              <a:p>
                <a:pPr indent="-342900" algn="ctr" defTabSz="914400"/>
                <a:endParaRPr lang="en-US" noProof="1">
                  <a:latin typeface="Calibri" pitchFamily="-111" charset="0"/>
                </a:endParaRPr>
              </a:p>
            </p:txBody>
          </p:sp>
          <p:sp>
            <p:nvSpPr>
              <p:cNvPr id="32" name="Rectangle 446"/>
              <p:cNvSpPr>
                <a:spLocks noChangeArrowheads="1"/>
              </p:cNvSpPr>
              <p:nvPr/>
            </p:nvSpPr>
            <p:spPr bwMode="auto">
              <a:xfrm>
                <a:off x="3694616" y="2949958"/>
                <a:ext cx="1709319" cy="457921"/>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accent2"/>
              </a:lnRef>
              <a:fillRef idx="3">
                <a:schemeClr val="accent2"/>
              </a:fillRef>
              <a:effectRef idx="2">
                <a:schemeClr val="accent2"/>
              </a:effectRef>
              <a:fontRef idx="minor">
                <a:schemeClr val="lt1"/>
              </a:fontRef>
            </p:style>
            <p:txBody>
              <a:bodyPr anchor="ctr"/>
              <a:lstStyle/>
              <a:p>
                <a:pPr indent="-342900" algn="ctr" defTabSz="914400"/>
                <a:endParaRPr lang="en-US" noProof="1">
                  <a:solidFill>
                    <a:schemeClr val="bg1"/>
                  </a:solidFill>
                  <a:latin typeface="helvetica" panose="020B0604020202020204" pitchFamily="34" charset="0"/>
                  <a:cs typeface="helvetica" panose="020B0604020202020204" pitchFamily="34" charset="0"/>
                </a:endParaRPr>
              </a:p>
            </p:txBody>
          </p:sp>
          <p:sp>
            <p:nvSpPr>
              <p:cNvPr id="33" name="Rectangle 447"/>
              <p:cNvSpPr>
                <a:spLocks noChangeArrowheads="1"/>
              </p:cNvSpPr>
              <p:nvPr/>
            </p:nvSpPr>
            <p:spPr bwMode="auto">
              <a:xfrm>
                <a:off x="5405853" y="2949958"/>
                <a:ext cx="1709319" cy="457921"/>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dk1"/>
              </a:lnRef>
              <a:fillRef idx="3">
                <a:schemeClr val="dk1"/>
              </a:fillRef>
              <a:effectRef idx="2">
                <a:schemeClr val="dk1"/>
              </a:effectRef>
              <a:fontRef idx="minor">
                <a:schemeClr val="lt1"/>
              </a:fontRef>
            </p:style>
            <p:txBody>
              <a:bodyPr anchor="ctr"/>
              <a:lstStyle/>
              <a:p>
                <a:pPr indent="-342900" algn="ctr" defTabSz="914400"/>
                <a:endParaRPr lang="en-US" noProof="1">
                  <a:latin typeface="Calibri" pitchFamily="-111" charset="0"/>
                </a:endParaRPr>
              </a:p>
            </p:txBody>
          </p:sp>
          <p:sp>
            <p:nvSpPr>
              <p:cNvPr id="34" name="Rectangle 448"/>
              <p:cNvSpPr>
                <a:spLocks noChangeArrowheads="1"/>
              </p:cNvSpPr>
              <p:nvPr/>
            </p:nvSpPr>
            <p:spPr bwMode="auto">
              <a:xfrm>
                <a:off x="7119009" y="2949955"/>
                <a:ext cx="1709317" cy="457920"/>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accent2"/>
              </a:lnRef>
              <a:fillRef idx="3">
                <a:schemeClr val="accent2"/>
              </a:fillRef>
              <a:effectRef idx="2">
                <a:schemeClr val="accent2"/>
              </a:effectRef>
              <a:fontRef idx="minor">
                <a:schemeClr val="lt1"/>
              </a:fontRef>
            </p:style>
            <p:txBody>
              <a:bodyPr anchor="ctr"/>
              <a:lstStyle/>
              <a:p>
                <a:pPr indent="-342900" algn="ctr" defTabSz="914400"/>
                <a:endParaRPr lang="en-US" noProof="1">
                  <a:latin typeface="Calibri" pitchFamily="-111" charset="0"/>
                </a:endParaRPr>
              </a:p>
            </p:txBody>
          </p:sp>
          <p:sp>
            <p:nvSpPr>
              <p:cNvPr id="35" name="Rectangle 445"/>
              <p:cNvSpPr>
                <a:spLocks noChangeArrowheads="1"/>
              </p:cNvSpPr>
              <p:nvPr/>
            </p:nvSpPr>
            <p:spPr bwMode="auto">
              <a:xfrm>
                <a:off x="272143" y="2949958"/>
                <a:ext cx="1707400" cy="457922"/>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dk1"/>
              </a:lnRef>
              <a:fillRef idx="3">
                <a:schemeClr val="dk1"/>
              </a:fillRef>
              <a:effectRef idx="2">
                <a:schemeClr val="dk1"/>
              </a:effectRef>
              <a:fontRef idx="minor">
                <a:schemeClr val="lt1"/>
              </a:fontRef>
            </p:style>
            <p:txBody>
              <a:bodyPr anchor="ctr"/>
              <a:lstStyle/>
              <a:p>
                <a:pPr indent="-342900" algn="ctr" defTabSz="914400"/>
                <a:endParaRPr lang="en-US" noProof="1">
                  <a:latin typeface="Calibri" pitchFamily="-111" charset="0"/>
                </a:endParaRPr>
              </a:p>
            </p:txBody>
          </p:sp>
        </p:grpSp>
        <p:sp>
          <p:nvSpPr>
            <p:cNvPr id="26" name="Rectangle 445"/>
            <p:cNvSpPr>
              <a:spLocks noChangeArrowheads="1"/>
            </p:cNvSpPr>
            <p:nvPr/>
          </p:nvSpPr>
          <p:spPr bwMode="auto">
            <a:xfrm>
              <a:off x="1833586" y="3556003"/>
              <a:ext cx="1412896" cy="300038"/>
            </a:xfrm>
            <a:prstGeom prst="rect">
              <a:avLst/>
            </a:prstGeom>
            <a:noFill/>
            <a:ln w="19050">
              <a:noFill/>
              <a:round/>
              <a:headEnd/>
              <a:tailEnd/>
            </a:ln>
          </p:spPr>
          <p:txBody>
            <a:bodyPr anchor="ctr"/>
            <a:lstStyle/>
            <a:p>
              <a:pPr indent="-342900" algn="ctr" defTabSz="914400"/>
              <a:r>
                <a:rPr lang="en-US" noProof="1" smtClean="0">
                  <a:solidFill>
                    <a:schemeClr val="bg1"/>
                  </a:solidFill>
                  <a:latin typeface="helvetica" panose="020B0604020202020204" pitchFamily="34" charset="0"/>
                  <a:cs typeface="helvetica" panose="020B0604020202020204" pitchFamily="34" charset="0"/>
                </a:rPr>
                <a:t>1940</a:t>
              </a:r>
              <a:endParaRPr lang="en-US" noProof="1">
                <a:solidFill>
                  <a:schemeClr val="bg1"/>
                </a:solidFill>
                <a:latin typeface="helvetica" panose="020B0604020202020204" pitchFamily="34" charset="0"/>
                <a:cs typeface="helvetica" panose="020B0604020202020204" pitchFamily="34" charset="0"/>
              </a:endParaRPr>
            </a:p>
          </p:txBody>
        </p:sp>
        <p:sp>
          <p:nvSpPr>
            <p:cNvPr id="27" name="Rectangle 446"/>
            <p:cNvSpPr>
              <a:spLocks noChangeArrowheads="1"/>
            </p:cNvSpPr>
            <p:nvPr/>
          </p:nvSpPr>
          <p:spPr bwMode="auto">
            <a:xfrm>
              <a:off x="3248070" y="3556003"/>
              <a:ext cx="1414484" cy="300038"/>
            </a:xfrm>
            <a:prstGeom prst="rect">
              <a:avLst/>
            </a:prstGeom>
            <a:noFill/>
            <a:ln w="19050">
              <a:noFill/>
              <a:round/>
              <a:headEnd/>
              <a:tailEnd/>
            </a:ln>
          </p:spPr>
          <p:txBody>
            <a:bodyPr anchor="ctr"/>
            <a:lstStyle/>
            <a:p>
              <a:pPr indent="-342900" algn="ctr" defTabSz="914400"/>
              <a:r>
                <a:rPr lang="en-US" noProof="1" smtClean="0">
                  <a:solidFill>
                    <a:schemeClr val="bg1"/>
                  </a:solidFill>
                  <a:latin typeface="helvetica" panose="020B0604020202020204" pitchFamily="34" charset="0"/>
                  <a:cs typeface="helvetica" panose="020B0604020202020204" pitchFamily="34" charset="0"/>
                </a:rPr>
                <a:t>1950</a:t>
              </a:r>
              <a:endParaRPr lang="en-US" noProof="1">
                <a:solidFill>
                  <a:schemeClr val="bg1"/>
                </a:solidFill>
                <a:latin typeface="helvetica" panose="020B0604020202020204" pitchFamily="34" charset="0"/>
                <a:cs typeface="helvetica" panose="020B0604020202020204" pitchFamily="34" charset="0"/>
              </a:endParaRPr>
            </a:p>
          </p:txBody>
        </p:sp>
        <p:sp>
          <p:nvSpPr>
            <p:cNvPr id="30" name="Rectangle 445"/>
            <p:cNvSpPr>
              <a:spLocks noChangeArrowheads="1"/>
            </p:cNvSpPr>
            <p:nvPr/>
          </p:nvSpPr>
          <p:spPr bwMode="auto">
            <a:xfrm>
              <a:off x="409577" y="3556003"/>
              <a:ext cx="1412896" cy="300038"/>
            </a:xfrm>
            <a:prstGeom prst="rect">
              <a:avLst/>
            </a:prstGeom>
            <a:noFill/>
            <a:ln w="19050">
              <a:noFill/>
              <a:round/>
              <a:headEnd/>
              <a:tailEnd/>
            </a:ln>
          </p:spPr>
          <p:txBody>
            <a:bodyPr anchor="ctr"/>
            <a:lstStyle/>
            <a:p>
              <a:pPr indent="-342900" algn="ctr" defTabSz="914400"/>
              <a:r>
                <a:rPr lang="en-US" noProof="1" smtClean="0">
                  <a:solidFill>
                    <a:schemeClr val="bg1"/>
                  </a:solidFill>
                  <a:latin typeface="helvetica" panose="020B0604020202020204" pitchFamily="34" charset="0"/>
                  <a:cs typeface="helvetica" panose="020B0604020202020204" pitchFamily="34" charset="0"/>
                </a:rPr>
                <a:t>1930</a:t>
              </a:r>
              <a:endParaRPr lang="en-US" noProof="1">
                <a:solidFill>
                  <a:schemeClr val="bg1"/>
                </a:solidFill>
                <a:latin typeface="helvetica" panose="020B0604020202020204" pitchFamily="34" charset="0"/>
                <a:cs typeface="helvetica" panose="020B0604020202020204" pitchFamily="34" charset="0"/>
              </a:endParaRPr>
            </a:p>
          </p:txBody>
        </p:sp>
      </p:grpSp>
      <p:sp>
        <p:nvSpPr>
          <p:cNvPr id="36" name="Rectangle 448"/>
          <p:cNvSpPr>
            <a:spLocks noChangeArrowheads="1"/>
          </p:cNvSpPr>
          <p:nvPr/>
        </p:nvSpPr>
        <p:spPr bwMode="auto">
          <a:xfrm>
            <a:off x="5422689" y="3825622"/>
            <a:ext cx="888296" cy="463295"/>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accent2"/>
          </a:lnRef>
          <a:fillRef idx="3">
            <a:schemeClr val="accent2"/>
          </a:fillRef>
          <a:effectRef idx="2">
            <a:schemeClr val="accent2"/>
          </a:effectRef>
          <a:fontRef idx="minor">
            <a:schemeClr val="lt1"/>
          </a:fontRef>
        </p:style>
        <p:txBody>
          <a:bodyPr anchor="ctr"/>
          <a:lstStyle/>
          <a:p>
            <a:pPr indent="-342900" algn="ctr" defTabSz="914400"/>
            <a:endParaRPr lang="en-US" noProof="1">
              <a:latin typeface="Calibri" pitchFamily="-111" charset="0"/>
            </a:endParaRPr>
          </a:p>
        </p:txBody>
      </p:sp>
      <p:sp>
        <p:nvSpPr>
          <p:cNvPr id="39" name="Rectangle 445"/>
          <p:cNvSpPr>
            <a:spLocks noChangeArrowheads="1"/>
          </p:cNvSpPr>
          <p:nvPr/>
        </p:nvSpPr>
        <p:spPr bwMode="auto">
          <a:xfrm>
            <a:off x="3636890" y="3920532"/>
            <a:ext cx="885396" cy="304037"/>
          </a:xfrm>
          <a:prstGeom prst="rect">
            <a:avLst/>
          </a:prstGeom>
          <a:noFill/>
          <a:ln w="19050">
            <a:noFill/>
            <a:round/>
            <a:headEnd/>
            <a:tailEnd/>
          </a:ln>
        </p:spPr>
        <p:txBody>
          <a:bodyPr anchor="ctr"/>
          <a:lstStyle/>
          <a:p>
            <a:pPr indent="-342900" algn="ctr" defTabSz="914400"/>
            <a:r>
              <a:rPr lang="en-US" noProof="1" smtClean="0">
                <a:solidFill>
                  <a:schemeClr val="bg1"/>
                </a:solidFill>
                <a:latin typeface="helvetica" panose="020B0604020202020204" pitchFamily="34" charset="0"/>
                <a:cs typeface="helvetica" panose="020B0604020202020204" pitchFamily="34" charset="0"/>
              </a:rPr>
              <a:t>1960</a:t>
            </a:r>
            <a:endParaRPr lang="en-US" noProof="1">
              <a:solidFill>
                <a:schemeClr val="bg1"/>
              </a:solidFill>
              <a:latin typeface="helvetica" panose="020B0604020202020204" pitchFamily="34" charset="0"/>
              <a:cs typeface="helvetica" panose="020B0604020202020204" pitchFamily="34" charset="0"/>
            </a:endParaRPr>
          </a:p>
        </p:txBody>
      </p:sp>
      <p:sp>
        <p:nvSpPr>
          <p:cNvPr id="45" name="Rectangle 448"/>
          <p:cNvSpPr>
            <a:spLocks noChangeArrowheads="1"/>
          </p:cNvSpPr>
          <p:nvPr/>
        </p:nvSpPr>
        <p:spPr bwMode="auto">
          <a:xfrm>
            <a:off x="4567606" y="3926191"/>
            <a:ext cx="886391" cy="304037"/>
          </a:xfrm>
          <a:prstGeom prst="rect">
            <a:avLst/>
          </a:prstGeom>
          <a:noFill/>
          <a:ln w="19050">
            <a:noFill/>
            <a:round/>
            <a:headEnd/>
            <a:tailEnd/>
          </a:ln>
        </p:spPr>
        <p:txBody>
          <a:bodyPr anchor="ctr"/>
          <a:lstStyle/>
          <a:p>
            <a:pPr indent="-342900" algn="ctr" defTabSz="914400"/>
            <a:r>
              <a:rPr lang="en-US" noProof="1" smtClean="0">
                <a:solidFill>
                  <a:schemeClr val="bg1"/>
                </a:solidFill>
                <a:latin typeface="helvetica" panose="020B0604020202020204" pitchFamily="34" charset="0"/>
                <a:cs typeface="helvetica" panose="020B0604020202020204" pitchFamily="34" charset="0"/>
              </a:rPr>
              <a:t>1970</a:t>
            </a:r>
            <a:endParaRPr lang="en-US" noProof="1">
              <a:solidFill>
                <a:schemeClr val="bg1"/>
              </a:solidFill>
              <a:latin typeface="helvetica" panose="020B0604020202020204" pitchFamily="34" charset="0"/>
              <a:cs typeface="helvetica" panose="020B0604020202020204" pitchFamily="34" charset="0"/>
            </a:endParaRPr>
          </a:p>
        </p:txBody>
      </p:sp>
      <p:sp>
        <p:nvSpPr>
          <p:cNvPr id="46" name="Rectangle 448"/>
          <p:cNvSpPr>
            <a:spLocks noChangeArrowheads="1"/>
          </p:cNvSpPr>
          <p:nvPr/>
        </p:nvSpPr>
        <p:spPr bwMode="auto">
          <a:xfrm>
            <a:off x="5438737" y="3920531"/>
            <a:ext cx="886391" cy="304037"/>
          </a:xfrm>
          <a:prstGeom prst="rect">
            <a:avLst/>
          </a:prstGeom>
          <a:noFill/>
          <a:ln w="19050">
            <a:noFill/>
            <a:round/>
            <a:headEnd/>
            <a:tailEnd/>
          </a:ln>
        </p:spPr>
        <p:txBody>
          <a:bodyPr anchor="ctr"/>
          <a:lstStyle/>
          <a:p>
            <a:pPr indent="-342900" algn="ctr" defTabSz="914400"/>
            <a:r>
              <a:rPr lang="en-US" noProof="1" smtClean="0">
                <a:solidFill>
                  <a:schemeClr val="bg1"/>
                </a:solidFill>
                <a:latin typeface="helvetica" panose="020B0604020202020204" pitchFamily="34" charset="0"/>
                <a:cs typeface="helvetica" panose="020B0604020202020204" pitchFamily="34" charset="0"/>
              </a:rPr>
              <a:t>1980</a:t>
            </a:r>
            <a:endParaRPr lang="en-US" noProof="1">
              <a:solidFill>
                <a:schemeClr val="bg1"/>
              </a:solidFill>
              <a:latin typeface="helvetica" panose="020B0604020202020204" pitchFamily="34" charset="0"/>
              <a:cs typeface="helvetica" panose="020B0604020202020204" pitchFamily="34" charset="0"/>
            </a:endParaRPr>
          </a:p>
        </p:txBody>
      </p:sp>
      <p:sp>
        <p:nvSpPr>
          <p:cNvPr id="48" name="Rectangle 448"/>
          <p:cNvSpPr>
            <a:spLocks noChangeArrowheads="1"/>
          </p:cNvSpPr>
          <p:nvPr/>
        </p:nvSpPr>
        <p:spPr bwMode="auto">
          <a:xfrm>
            <a:off x="6331440" y="3927848"/>
            <a:ext cx="886391" cy="304037"/>
          </a:xfrm>
          <a:prstGeom prst="rect">
            <a:avLst/>
          </a:prstGeom>
          <a:noFill/>
          <a:ln w="19050">
            <a:noFill/>
            <a:round/>
            <a:headEnd/>
            <a:tailEnd/>
          </a:ln>
        </p:spPr>
        <p:txBody>
          <a:bodyPr anchor="ctr"/>
          <a:lstStyle/>
          <a:p>
            <a:pPr indent="-342900" algn="ctr" defTabSz="914400"/>
            <a:r>
              <a:rPr lang="en-US" noProof="1" smtClean="0">
                <a:solidFill>
                  <a:schemeClr val="bg1"/>
                </a:solidFill>
                <a:latin typeface="helvetica" panose="020B0604020202020204" pitchFamily="34" charset="0"/>
                <a:cs typeface="helvetica" panose="020B0604020202020204" pitchFamily="34" charset="0"/>
              </a:rPr>
              <a:t>2010</a:t>
            </a:r>
            <a:endParaRPr lang="en-US" noProof="1">
              <a:solidFill>
                <a:schemeClr val="bg1"/>
              </a:solidFill>
              <a:latin typeface="helvetica" panose="020B0604020202020204" pitchFamily="34" charset="0"/>
              <a:cs typeface="helvetica" panose="020B0604020202020204" pitchFamily="34" charset="0"/>
            </a:endParaRPr>
          </a:p>
        </p:txBody>
      </p:sp>
      <p:sp>
        <p:nvSpPr>
          <p:cNvPr id="51" name="Rectangle 448"/>
          <p:cNvSpPr>
            <a:spLocks noChangeArrowheads="1"/>
          </p:cNvSpPr>
          <p:nvPr/>
        </p:nvSpPr>
        <p:spPr bwMode="auto">
          <a:xfrm>
            <a:off x="6310985" y="3825625"/>
            <a:ext cx="888296" cy="463295"/>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accent2"/>
          </a:lnRef>
          <a:fillRef idx="3">
            <a:schemeClr val="accent2"/>
          </a:fillRef>
          <a:effectRef idx="2">
            <a:schemeClr val="accent2"/>
          </a:effectRef>
          <a:fontRef idx="minor">
            <a:schemeClr val="lt1"/>
          </a:fontRef>
        </p:style>
        <p:txBody>
          <a:bodyPr anchor="ctr"/>
          <a:lstStyle/>
          <a:p>
            <a:pPr indent="-342900" algn="ctr" defTabSz="914400"/>
            <a:r>
              <a:rPr lang="en-US" noProof="1" smtClean="0">
                <a:latin typeface="helvetica" panose="020B0604020202020204" pitchFamily="34" charset="0"/>
                <a:cs typeface="helvetica" panose="020B0604020202020204" pitchFamily="34" charset="0"/>
              </a:rPr>
              <a:t>1990</a:t>
            </a:r>
            <a:endParaRPr lang="en-US" noProof="1">
              <a:latin typeface="helvetica" panose="020B0604020202020204" pitchFamily="34" charset="0"/>
              <a:cs typeface="helvetica" panose="020B0604020202020204" pitchFamily="34" charset="0"/>
            </a:endParaRPr>
          </a:p>
        </p:txBody>
      </p:sp>
      <p:sp>
        <p:nvSpPr>
          <p:cNvPr id="52" name="Rectangle 448"/>
          <p:cNvSpPr>
            <a:spLocks noChangeArrowheads="1"/>
          </p:cNvSpPr>
          <p:nvPr/>
        </p:nvSpPr>
        <p:spPr bwMode="auto">
          <a:xfrm>
            <a:off x="7200791" y="3825622"/>
            <a:ext cx="888296" cy="463295"/>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accent2"/>
          </a:lnRef>
          <a:fillRef idx="3">
            <a:schemeClr val="accent2"/>
          </a:fillRef>
          <a:effectRef idx="2">
            <a:schemeClr val="accent2"/>
          </a:effectRef>
          <a:fontRef idx="minor">
            <a:schemeClr val="lt1"/>
          </a:fontRef>
        </p:style>
        <p:txBody>
          <a:bodyPr anchor="ctr"/>
          <a:lstStyle/>
          <a:p>
            <a:pPr indent="-342900" algn="ctr" defTabSz="914400"/>
            <a:r>
              <a:rPr lang="en-US" noProof="1" smtClean="0">
                <a:latin typeface="helvetica" panose="020B0604020202020204" pitchFamily="34" charset="0"/>
                <a:cs typeface="helvetica" panose="020B0604020202020204" pitchFamily="34" charset="0"/>
              </a:rPr>
              <a:t>2000</a:t>
            </a:r>
            <a:endParaRPr lang="en-US" noProof="1">
              <a:latin typeface="helvetica" panose="020B0604020202020204" pitchFamily="34" charset="0"/>
              <a:cs typeface="helvetica" panose="020B0604020202020204" pitchFamily="34" charset="0"/>
            </a:endParaRPr>
          </a:p>
        </p:txBody>
      </p:sp>
      <p:sp>
        <p:nvSpPr>
          <p:cNvPr id="53" name="Rectangle 448"/>
          <p:cNvSpPr>
            <a:spLocks noChangeArrowheads="1"/>
          </p:cNvSpPr>
          <p:nvPr/>
        </p:nvSpPr>
        <p:spPr bwMode="auto">
          <a:xfrm>
            <a:off x="103095" y="3825622"/>
            <a:ext cx="885397" cy="462103"/>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0" scaled="1"/>
            <a:tileRect/>
          </a:gradFill>
          <a:ln>
            <a:headEnd/>
            <a:tailEnd/>
          </a:ln>
        </p:spPr>
        <p:style>
          <a:lnRef idx="1">
            <a:schemeClr val="accent2"/>
          </a:lnRef>
          <a:fillRef idx="3">
            <a:schemeClr val="accent2"/>
          </a:fillRef>
          <a:effectRef idx="2">
            <a:schemeClr val="accent2"/>
          </a:effectRef>
          <a:fontRef idx="minor">
            <a:schemeClr val="lt1"/>
          </a:fontRef>
        </p:style>
        <p:txBody>
          <a:bodyPr anchor="ctr"/>
          <a:lstStyle/>
          <a:p>
            <a:pPr indent="-342900" algn="ctr" defTabSz="914400"/>
            <a:r>
              <a:rPr lang="en-US" noProof="1" smtClean="0">
                <a:latin typeface="helvetica" panose="020B0604020202020204" pitchFamily="34" charset="0"/>
                <a:cs typeface="helvetica" panose="020B0604020202020204" pitchFamily="34" charset="0"/>
              </a:rPr>
              <a:t>1920</a:t>
            </a:r>
            <a:endParaRPr lang="en-US" noProof="1">
              <a:latin typeface="helvetica" panose="020B0604020202020204" pitchFamily="34" charset="0"/>
              <a:cs typeface="helvetica" panose="020B0604020202020204" pitchFamily="34" charset="0"/>
            </a:endParaRPr>
          </a:p>
        </p:txBody>
      </p:sp>
      <p:pic>
        <p:nvPicPr>
          <p:cNvPr id="11270" name="Picture 6" descr="http://us.cdn3.123rf.com/168nwm/dragunov/dragunov1402/dragunov140200054/26787385-heavy-mining-truck-detailed-vector.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809116" y="5652716"/>
            <a:ext cx="1318728" cy="839905"/>
          </a:xfrm>
          <a:prstGeom prst="rect">
            <a:avLst/>
          </a:prstGeom>
          <a:noFill/>
          <a:extLst>
            <a:ext uri="{909E8E84-426E-40DD-AFC4-6F175D3DCCD1}">
              <a14:hiddenFill xmlns:a14="http://schemas.microsoft.com/office/drawing/2010/main">
                <a:solidFill>
                  <a:srgbClr val="FFFFFF"/>
                </a:solidFill>
              </a14:hiddenFill>
            </a:ext>
          </a:extLst>
        </p:spPr>
      </p:pic>
      <p:sp>
        <p:nvSpPr>
          <p:cNvPr id="54" name="Nedadgående pil 99"/>
          <p:cNvSpPr>
            <a:spLocks noChangeArrowheads="1"/>
          </p:cNvSpPr>
          <p:nvPr/>
        </p:nvSpPr>
        <p:spPr bwMode="auto">
          <a:xfrm rot="10800000">
            <a:off x="3105919" y="4402241"/>
            <a:ext cx="236596" cy="490180"/>
          </a:xfrm>
          <a:prstGeom prst="downArrow">
            <a:avLst>
              <a:gd name="adj1" fmla="val 50000"/>
              <a:gd name="adj2" fmla="val 50002"/>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a:solidFill>
                <a:srgbClr val="FFFFFF"/>
              </a:solidFill>
              <a:latin typeface="Calibri" pitchFamily="-111" charset="0"/>
            </a:endParaRPr>
          </a:p>
        </p:txBody>
      </p:sp>
      <p:sp>
        <p:nvSpPr>
          <p:cNvPr id="55" name="Rectangle 54"/>
          <p:cNvSpPr/>
          <p:nvPr/>
        </p:nvSpPr>
        <p:spPr>
          <a:xfrm>
            <a:off x="2428115" y="4865529"/>
            <a:ext cx="1934128" cy="738664"/>
          </a:xfrm>
          <a:prstGeom prst="rect">
            <a:avLst/>
          </a:prstGeom>
        </p:spPr>
        <p:txBody>
          <a:bodyPr wrap="square">
            <a:spAutoFit/>
          </a:bodyPr>
          <a:lstStyle/>
          <a:p>
            <a:r>
              <a:rPr lang="en-US" sz="1400" dirty="0" smtClean="0">
                <a:solidFill>
                  <a:schemeClr val="accent2"/>
                </a:solidFill>
                <a:latin typeface="helvetica" panose="020B0604020202020204" pitchFamily="34" charset="0"/>
                <a:cs typeface="helvetica" panose="020B0604020202020204" pitchFamily="34" charset="0"/>
              </a:rPr>
              <a:t>Supplied brakes for the </a:t>
            </a:r>
            <a:r>
              <a:rPr lang="en-US" sz="1400" b="1" i="1" dirty="0" smtClean="0">
                <a:solidFill>
                  <a:schemeClr val="accent2"/>
                </a:solidFill>
                <a:latin typeface="helvetica" panose="020B0604020202020204" pitchFamily="34" charset="0"/>
                <a:cs typeface="helvetica" panose="020B0604020202020204" pitchFamily="34" charset="0"/>
              </a:rPr>
              <a:t>first</a:t>
            </a:r>
            <a:r>
              <a:rPr lang="en-US" sz="1400" dirty="0" smtClean="0">
                <a:solidFill>
                  <a:schemeClr val="accent2"/>
                </a:solidFill>
                <a:latin typeface="helvetica" panose="020B0604020202020204" pitchFamily="34" charset="0"/>
                <a:cs typeface="helvetica" panose="020B0604020202020204" pitchFamily="34" charset="0"/>
              </a:rPr>
              <a:t> generation of CAT mining trucks.</a:t>
            </a:r>
            <a:endParaRPr lang="en-US" sz="1400" dirty="0">
              <a:solidFill>
                <a:schemeClr val="accent2"/>
              </a:solidFill>
              <a:latin typeface="helvetica" panose="020B0604020202020204" pitchFamily="34" charset="0"/>
              <a:cs typeface="helvetica" panose="020B0604020202020204" pitchFamily="34" charset="0"/>
            </a:endParaRPr>
          </a:p>
        </p:txBody>
      </p:sp>
      <p:sp>
        <p:nvSpPr>
          <p:cNvPr id="56" name="Nedadgående pil 40"/>
          <p:cNvSpPr>
            <a:spLocks noChangeArrowheads="1"/>
          </p:cNvSpPr>
          <p:nvPr/>
        </p:nvSpPr>
        <p:spPr bwMode="auto">
          <a:xfrm rot="10800000">
            <a:off x="4942716" y="4402241"/>
            <a:ext cx="236596" cy="490179"/>
          </a:xfrm>
          <a:prstGeom prst="downArrow">
            <a:avLst>
              <a:gd name="adj1" fmla="val 50000"/>
              <a:gd name="adj2" fmla="val 50002"/>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noProof="1">
              <a:solidFill>
                <a:srgbClr val="FFFFFF"/>
              </a:solidFill>
              <a:latin typeface="Calibri" pitchFamily="-111" charset="0"/>
            </a:endParaRPr>
          </a:p>
        </p:txBody>
      </p:sp>
      <p:sp>
        <p:nvSpPr>
          <p:cNvPr id="58" name="Rectangle 57"/>
          <p:cNvSpPr/>
          <p:nvPr/>
        </p:nvSpPr>
        <p:spPr>
          <a:xfrm>
            <a:off x="4275203" y="4861583"/>
            <a:ext cx="1573750" cy="738664"/>
          </a:xfrm>
          <a:prstGeom prst="rect">
            <a:avLst/>
          </a:prstGeom>
        </p:spPr>
        <p:txBody>
          <a:bodyPr wrap="square">
            <a:spAutoFit/>
          </a:bodyPr>
          <a:lstStyle/>
          <a:p>
            <a:r>
              <a:rPr lang="en-US" sz="1400" dirty="0" smtClean="0">
                <a:solidFill>
                  <a:schemeClr val="accent2"/>
                </a:solidFill>
                <a:latin typeface="helvetica" panose="020B0604020202020204" pitchFamily="34" charset="0"/>
                <a:cs typeface="helvetica" panose="020B0604020202020204" pitchFamily="34" charset="0"/>
              </a:rPr>
              <a:t>Introduced paper friction for heavy-duty applications.</a:t>
            </a:r>
            <a:endParaRPr lang="en-US" sz="1400" dirty="0">
              <a:solidFill>
                <a:schemeClr val="accent2"/>
              </a:solidFill>
              <a:latin typeface="helvetica" panose="020B0604020202020204" pitchFamily="34" charset="0"/>
              <a:cs typeface="helvetica" panose="020B0604020202020204" pitchFamily="34" charset="0"/>
            </a:endParaRPr>
          </a:p>
        </p:txBody>
      </p:sp>
      <p:pic>
        <p:nvPicPr>
          <p:cNvPr id="11274" name="Picture 10" descr="\\wfpb-nas\MarComm\Photo Database\Parts\wet friction 2.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495800" y="5652716"/>
            <a:ext cx="1119875" cy="839905"/>
          </a:xfrm>
          <a:prstGeom prst="rect">
            <a:avLst/>
          </a:prstGeom>
          <a:noFill/>
          <a:extLst>
            <a:ext uri="{909E8E84-426E-40DD-AFC4-6F175D3DCCD1}">
              <a14:hiddenFill xmlns:a14="http://schemas.microsoft.com/office/drawing/2010/main">
                <a:solidFill>
                  <a:srgbClr val="FFFFFF"/>
                </a:solidFill>
              </a14:hiddenFill>
            </a:ext>
          </a:extLst>
        </p:spPr>
      </p:pic>
      <p:sp>
        <p:nvSpPr>
          <p:cNvPr id="63" name="Nedadgående pil 40"/>
          <p:cNvSpPr>
            <a:spLocks noChangeArrowheads="1"/>
          </p:cNvSpPr>
          <p:nvPr/>
        </p:nvSpPr>
        <p:spPr bwMode="auto">
          <a:xfrm rot="10800000">
            <a:off x="6542916" y="4411385"/>
            <a:ext cx="236596" cy="490179"/>
          </a:xfrm>
          <a:prstGeom prst="downArrow">
            <a:avLst>
              <a:gd name="adj1" fmla="val 50000"/>
              <a:gd name="adj2" fmla="val 50002"/>
            </a:avLst>
          </a:prstGeom>
          <a:solidFill>
            <a:schemeClr val="accent1">
              <a:lumMod val="20000"/>
              <a:lumOff val="80000"/>
            </a:schemeClr>
          </a:solidFill>
          <a:ln>
            <a:noFill/>
            <a:headEnd/>
            <a:tailEnd/>
          </a:ln>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anchor="ctr"/>
          <a:lstStyle/>
          <a:p>
            <a:pPr indent="-342900" algn="ctr">
              <a:buFont typeface="Calibri" pitchFamily="-111" charset="0"/>
              <a:buAutoNum type="arabicPeriod"/>
              <a:defRPr/>
            </a:pPr>
            <a:endParaRPr lang="en-US" noProof="1">
              <a:solidFill>
                <a:srgbClr val="FFFFFF"/>
              </a:solidFill>
              <a:latin typeface="Calibri" pitchFamily="-111" charset="0"/>
            </a:endParaRPr>
          </a:p>
        </p:txBody>
      </p:sp>
      <p:pic>
        <p:nvPicPr>
          <p:cNvPr id="11276" name="Picture 12" descr="http://www.old.carolinacat.com/uploads/image/CAT_logo.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363608" y="5900940"/>
            <a:ext cx="788907" cy="591681"/>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p:cNvSpPr/>
          <p:nvPr/>
        </p:nvSpPr>
        <p:spPr>
          <a:xfrm>
            <a:off x="5866837" y="4861941"/>
            <a:ext cx="1601284" cy="1169551"/>
          </a:xfrm>
          <a:prstGeom prst="rect">
            <a:avLst/>
          </a:prstGeom>
        </p:spPr>
        <p:txBody>
          <a:bodyPr wrap="square">
            <a:spAutoFit/>
          </a:bodyPr>
          <a:lstStyle/>
          <a:p>
            <a:r>
              <a:rPr lang="en-US" sz="1400" dirty="0" smtClean="0">
                <a:solidFill>
                  <a:schemeClr val="accent2"/>
                </a:solidFill>
                <a:latin typeface="helvetica" panose="020B0604020202020204" pitchFamily="34" charset="0"/>
                <a:cs typeface="helvetica" panose="020B0604020202020204" pitchFamily="34" charset="0"/>
              </a:rPr>
              <a:t>Among the </a:t>
            </a:r>
            <a:r>
              <a:rPr lang="en-US" sz="1400" b="1" i="1" dirty="0" smtClean="0">
                <a:solidFill>
                  <a:schemeClr val="accent2"/>
                </a:solidFill>
                <a:latin typeface="helvetica" panose="020B0604020202020204" pitchFamily="34" charset="0"/>
                <a:cs typeface="helvetica" panose="020B0604020202020204" pitchFamily="34" charset="0"/>
              </a:rPr>
              <a:t>first</a:t>
            </a:r>
            <a:r>
              <a:rPr lang="en-US" sz="1400" dirty="0" smtClean="0">
                <a:solidFill>
                  <a:schemeClr val="accent2"/>
                </a:solidFill>
                <a:latin typeface="helvetica" panose="020B0604020202020204" pitchFamily="34" charset="0"/>
                <a:cs typeface="helvetica" panose="020B0604020202020204" pitchFamily="34" charset="0"/>
              </a:rPr>
              <a:t> group of suppliers approved by the CAT quality audit team.</a:t>
            </a:r>
            <a:endParaRPr lang="en-US" sz="1400" dirty="0">
              <a:solidFill>
                <a:schemeClr val="accent2"/>
              </a:solidFill>
              <a:latin typeface="helvetica" panose="020B0604020202020204" pitchFamily="34" charset="0"/>
              <a:cs typeface="helvetica" panose="020B0604020202020204" pitchFamily="34" charset="0"/>
            </a:endParaRPr>
          </a:p>
        </p:txBody>
      </p:sp>
      <p:pic>
        <p:nvPicPr>
          <p:cNvPr id="11278" name="Picture 14" descr="http://fc00.deviantart.net/fs71/f/2010/208/a/2/Approved_Stamp_by_Ashlyntear.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rot="20723661">
            <a:off x="6367445" y="6274114"/>
            <a:ext cx="703605" cy="13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777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46"/>
          <p:cNvGraphicFramePr>
            <a:graphicFrameLocks noGrp="1"/>
          </p:cNvGraphicFramePr>
          <p:nvPr>
            <p:ph idx="1"/>
            <p:extLst>
              <p:ext uri="{D42A27DB-BD31-4B8C-83A1-F6EECF244321}">
                <p14:modId xmlns:p14="http://schemas.microsoft.com/office/powerpoint/2010/main" val="3731536841"/>
              </p:ext>
            </p:extLst>
          </p:nvPr>
        </p:nvGraphicFramePr>
        <p:xfrm>
          <a:off x="76200" y="1143000"/>
          <a:ext cx="8991601" cy="5481330"/>
        </p:xfrm>
        <a:graphic>
          <a:graphicData uri="http://schemas.openxmlformats.org/drawingml/2006/table">
            <a:tbl>
              <a:tblPr>
                <a:tableStyleId>{5940675A-B579-460E-94D1-54222C63F5DA}</a:tableStyleId>
              </a:tblPr>
              <a:tblGrid>
                <a:gridCol w="2790497"/>
                <a:gridCol w="1400503"/>
                <a:gridCol w="2133600"/>
                <a:gridCol w="2667001"/>
              </a:tblGrid>
              <a:tr h="480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bg1"/>
                        </a:solidFill>
                        <a:effectLst/>
                        <a:latin typeface="helvetica" panose="020B0604020202020204" pitchFamily="34" charset="0"/>
                        <a:cs typeface="helvetica" panose="020B0604020202020204" pitchFamily="34" charset="0"/>
                      </a:endParaRPr>
                    </a:p>
                  </a:txBody>
                  <a:tcPr anchor="ctr" horzOverflow="overflow">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bg1"/>
                          </a:solidFill>
                          <a:effectLst/>
                          <a:latin typeface="helvetica" panose="020B0604020202020204" pitchFamily="34" charset="0"/>
                          <a:cs typeface="helvetica" panose="020B0604020202020204" pitchFamily="34" charset="0"/>
                        </a:rPr>
                        <a:t>Area (Sq. Ft)</a:t>
                      </a:r>
                      <a:endParaRPr kumimoji="0" lang="en-US" sz="1600" b="1" i="0" u="none" strike="noStrike" cap="none" normalizeH="0" baseline="0" dirty="0" smtClean="0">
                        <a:ln>
                          <a:noFill/>
                        </a:ln>
                        <a:solidFill>
                          <a:schemeClr val="bg1"/>
                        </a:solidFill>
                        <a:effectLst/>
                        <a:latin typeface="helvetica" panose="020B0604020202020204" pitchFamily="34" charset="0"/>
                        <a:cs typeface="helvetica" panose="020B0604020202020204" pitchFamily="34" charset="0"/>
                      </a:endParaRPr>
                    </a:p>
                  </a:txBody>
                  <a:tcPr anchor="ctr" horzOverflow="overflow">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81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bg1"/>
                          </a:solidFill>
                          <a:effectLst/>
                          <a:latin typeface="helvetica" panose="020B0604020202020204" pitchFamily="34" charset="0"/>
                          <a:cs typeface="helvetica" panose="020B0604020202020204" pitchFamily="34" charset="0"/>
                        </a:rPr>
                        <a:t>Products</a:t>
                      </a:r>
                      <a:endParaRPr kumimoji="0" lang="en-US" sz="1600" b="1" i="0" u="none" strike="noStrike" cap="none" normalizeH="0" baseline="0" dirty="0" smtClean="0">
                        <a:ln>
                          <a:noFill/>
                        </a:ln>
                        <a:solidFill>
                          <a:schemeClr val="bg1"/>
                        </a:solidFill>
                        <a:effectLst/>
                        <a:latin typeface="helvetica" panose="020B0604020202020204" pitchFamily="34" charset="0"/>
                        <a:cs typeface="helvetica" panose="020B0604020202020204" pitchFamily="34" charset="0"/>
                      </a:endParaRPr>
                    </a:p>
                  </a:txBody>
                  <a:tcPr anchor="ctr" horzOverflow="overflow">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81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bg1"/>
                          </a:solidFill>
                          <a:effectLst/>
                          <a:latin typeface="helvetica" panose="020B0604020202020204" pitchFamily="34" charset="0"/>
                          <a:cs typeface="helvetica" panose="020B0604020202020204" pitchFamily="34" charset="0"/>
                        </a:rPr>
                        <a:t>Primary Markets</a:t>
                      </a:r>
                      <a:endParaRPr kumimoji="0" lang="en-US" sz="1600" b="1" i="0" u="none" strike="noStrike" cap="none" normalizeH="0" baseline="0" dirty="0" smtClean="0">
                        <a:ln>
                          <a:noFill/>
                        </a:ln>
                        <a:solidFill>
                          <a:schemeClr val="bg1"/>
                        </a:solidFill>
                        <a:effectLst/>
                        <a:latin typeface="helvetica" panose="020B0604020202020204" pitchFamily="34" charset="0"/>
                        <a:cs typeface="helvetica" panose="020B0604020202020204" pitchFamily="34" charset="0"/>
                      </a:endParaRPr>
                    </a:p>
                  </a:txBody>
                  <a:tcPr anchor="ctr" horzOverflow="overflow">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8100000" scaled="1"/>
                      <a:tileRect/>
                    </a:gradFill>
                  </a:tcPr>
                </a:tc>
              </a:tr>
              <a:tr h="4167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smtClean="0">
                          <a:ln>
                            <a:noFill/>
                          </a:ln>
                          <a:effectLst/>
                          <a:latin typeface="helvetica" panose="020B0604020202020204" pitchFamily="34" charset="0"/>
                          <a:cs typeface="helvetica" panose="020B0604020202020204" pitchFamily="34" charset="0"/>
                        </a:rPr>
                        <a:t>World Headquarters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Solon, OH</a:t>
                      </a:r>
                      <a:endParaRPr kumimoji="0" lang="en-US" sz="1050" b="1" i="0"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58,000</a:t>
                      </a:r>
                      <a:endParaRPr kumimoji="0" lang="en-US" sz="1050" b="1" i="0" u="none" strike="noStrike" cap="none" normalizeH="0" baseline="0" dirty="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smtClean="0">
                          <a:ln>
                            <a:noFill/>
                          </a:ln>
                          <a:effectLst/>
                          <a:latin typeface="helvetica" panose="020B0604020202020204" pitchFamily="34" charset="0"/>
                          <a:cs typeface="helvetica" panose="020B0604020202020204" pitchFamily="34" charset="0"/>
                        </a:rPr>
                        <a:t>Sales, Marketing, Customer Service, R&amp;D Center</a:t>
                      </a:r>
                      <a:endParaRPr kumimoji="0" lang="en-US" sz="1050" b="1" i="0" u="none" strike="noStrike" cap="none" normalizeH="0" baseline="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Global Market Management</a:t>
                      </a:r>
                      <a:endParaRPr kumimoji="0" lang="en-US" sz="1050" b="1" i="0" u="none" strike="noStrike" cap="none" normalizeH="0" baseline="0" dirty="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r>
              <a:tr h="4075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CBF - Friction Products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Medina, OH</a:t>
                      </a: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 </a:t>
                      </a:r>
                      <a:endParaRPr kumimoji="0" lang="en-US" sz="1050" b="1" i="0" u="none" strike="noStrike" cap="none" normalizeH="0" baseline="0" dirty="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smtClean="0">
                          <a:ln>
                            <a:noFill/>
                          </a:ln>
                          <a:effectLst/>
                          <a:latin typeface="helvetica" panose="020B0604020202020204" pitchFamily="34" charset="0"/>
                          <a:cs typeface="helvetica" panose="020B0604020202020204" pitchFamily="34" charset="0"/>
                        </a:rPr>
                        <a:t>219,000</a:t>
                      </a:r>
                      <a:endParaRPr kumimoji="0" lang="en-US" sz="1050" b="1" i="0" u="none" strike="noStrike" cap="none" normalizeH="0" baseline="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smtClean="0">
                          <a:ln>
                            <a:noFill/>
                          </a:ln>
                          <a:effectLst/>
                          <a:latin typeface="helvetica" panose="020B0604020202020204" pitchFamily="34" charset="0"/>
                          <a:cs typeface="helvetica" panose="020B0604020202020204" pitchFamily="34" charset="0"/>
                        </a:rPr>
                        <a:t>Organic, Metallic, Paper, Steel, Semi-Metallic</a:t>
                      </a:r>
                      <a:endParaRPr kumimoji="0" lang="en-US" sz="1050" b="1" i="0" u="none" strike="noStrike" cap="none" normalizeH="0" baseline="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smtClean="0">
                          <a:ln>
                            <a:noFill/>
                          </a:ln>
                          <a:effectLst/>
                          <a:latin typeface="helvetica" panose="020B0604020202020204" pitchFamily="34" charset="0"/>
                          <a:cs typeface="helvetica" panose="020B0604020202020204" pitchFamily="34" charset="0"/>
                        </a:rPr>
                        <a:t>Aerospace, Agriculture, Construction, Truck, Motorsports, Powersports, Military</a:t>
                      </a:r>
                      <a:endParaRPr kumimoji="0" lang="en-US" sz="1050" b="1" i="0" u="none" strike="noStrike" cap="none" normalizeH="0" baseline="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r>
              <a:tr h="4338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CBF  – Friction Products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Tulsa, OK </a:t>
                      </a:r>
                      <a:endParaRPr kumimoji="0" lang="en-US" sz="1050" b="1" i="0"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smtClean="0">
                          <a:ln>
                            <a:noFill/>
                          </a:ln>
                          <a:effectLst/>
                          <a:latin typeface="helvetica" panose="020B0604020202020204" pitchFamily="34" charset="0"/>
                          <a:cs typeface="helvetica" panose="020B0604020202020204" pitchFamily="34" charset="0"/>
                        </a:rPr>
                        <a:t>240,000</a:t>
                      </a:r>
                      <a:endParaRPr kumimoji="0" lang="en-US" sz="1050" b="1" i="0" u="none" strike="noStrike" cap="none" normalizeH="0" baseline="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smtClean="0">
                          <a:ln>
                            <a:noFill/>
                          </a:ln>
                          <a:effectLst/>
                          <a:latin typeface="helvetica" panose="020B0604020202020204" pitchFamily="34" charset="0"/>
                          <a:cs typeface="helvetica" panose="020B0604020202020204" pitchFamily="34" charset="0"/>
                        </a:rPr>
                        <a:t>Metallic, Graphitic, Steel, Stampings</a:t>
                      </a:r>
                      <a:endParaRPr kumimoji="0" lang="en-US" sz="1050" b="1" i="0" u="none" strike="noStrike" cap="none" normalizeH="0" baseline="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smtClean="0">
                          <a:ln>
                            <a:noFill/>
                          </a:ln>
                          <a:effectLst/>
                          <a:latin typeface="helvetica" panose="020B0604020202020204" pitchFamily="34" charset="0"/>
                          <a:cs typeface="helvetica" panose="020B0604020202020204" pitchFamily="34" charset="0"/>
                        </a:rPr>
                        <a:t>Construction, Truck, Agriculture, Military</a:t>
                      </a:r>
                      <a:endParaRPr kumimoji="0" lang="en-US" sz="1050" b="1" i="0" u="none" strike="noStrike" cap="none" normalizeH="0" baseline="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r>
              <a:tr h="3947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CBF - Friction Products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Orzinouvi, Italy </a:t>
                      </a:r>
                      <a:endParaRPr kumimoji="0" lang="en-US" sz="1050" b="1" i="0"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106,000</a:t>
                      </a:r>
                      <a:endParaRPr kumimoji="0" lang="en-US" sz="1050" b="1" i="0" u="none" strike="noStrike" cap="none" normalizeH="0" baseline="0" dirty="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Graphitic, Metallic, Organic, Paper, Steel. Stampings</a:t>
                      </a:r>
                      <a:endParaRPr kumimoji="0" lang="en-US" sz="1050" b="1" i="0" u="none" strike="noStrike" cap="none" normalizeH="0" baseline="0" dirty="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Agriculture, Construction</a:t>
                      </a:r>
                      <a:endParaRPr kumimoji="0" lang="en-US" sz="1050" b="1" i="0" u="none" strike="noStrike" cap="none" normalizeH="0" baseline="0" dirty="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r>
              <a:tr h="3725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CBF – Friction Products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Suzhou, China </a:t>
                      </a:r>
                      <a:endParaRPr kumimoji="0" lang="en-US" sz="1050" b="1" i="0"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73,000</a:t>
                      </a:r>
                      <a:endParaRPr kumimoji="0" lang="en-US" sz="1050" b="1" i="0" u="none" strike="noStrike" cap="none" normalizeH="0" baseline="0" dirty="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smtClean="0">
                          <a:ln>
                            <a:noFill/>
                          </a:ln>
                          <a:effectLst/>
                          <a:latin typeface="helvetica" panose="020B0604020202020204" pitchFamily="34" charset="0"/>
                          <a:cs typeface="helvetica" panose="020B0604020202020204" pitchFamily="34" charset="0"/>
                        </a:rPr>
                        <a:t>Metallic, Organic, Paper, Steel</a:t>
                      </a:r>
                      <a:endParaRPr kumimoji="0" lang="en-US" sz="1050" b="1" i="0" u="none" strike="noStrike" cap="none" normalizeH="0" baseline="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u="none" strike="noStrike" cap="none" normalizeH="0" baseline="0" dirty="0" smtClean="0">
                          <a:ln>
                            <a:noFill/>
                          </a:ln>
                          <a:effectLst/>
                          <a:latin typeface="helvetica" panose="020B0604020202020204" pitchFamily="34" charset="0"/>
                          <a:cs typeface="helvetica" panose="020B0604020202020204" pitchFamily="34" charset="0"/>
                        </a:rPr>
                        <a:t>Agriculture, Construction</a:t>
                      </a:r>
                      <a:endParaRPr kumimoji="0" lang="en-US" sz="1050" b="1" i="0" u="none" strike="noStrike" cap="none" normalizeH="0" baseline="0" dirty="0" smtClean="0">
                        <a:ln>
                          <a:noFill/>
                        </a:ln>
                        <a:solidFill>
                          <a:srgbClr val="000066"/>
                        </a:solidFill>
                        <a:effectLst/>
                        <a:latin typeface="helvetica" panose="020B0604020202020204" pitchFamily="34" charset="0"/>
                        <a:cs typeface="helvetica" panose="020B0604020202020204" pitchFamily="34" charset="0"/>
                      </a:endParaRPr>
                    </a:p>
                  </a:txBody>
                  <a:tcPr anchor="ctr" horzOverflow="overflow"/>
                </a:tc>
              </a:tr>
              <a:tr h="5590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CBF – Brake Products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Bloomington, IN </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250,000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Dry Caliper Disc Brake, Friction Products, Hydraulic Actuation Systems</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Mining, Construction, Military, Alternative Energy, Industrial</a:t>
                      </a:r>
                    </a:p>
                  </a:txBody>
                  <a:tcPr anchor="ctr" horzOverflow="overflow"/>
                </a:tc>
              </a:tr>
              <a:tr h="5066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CBF  – Hydraulics &amp; Actuation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Pontypool, Whales </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50,000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Boosters, Master Cylinder, Ball on Ramp brake components</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Agricultural, Construction</a:t>
                      </a:r>
                    </a:p>
                  </a:txBody>
                  <a:tcPr anchor="ctr" horzOverflow="overflow"/>
                </a:tc>
              </a:tr>
              <a:tr h="3987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CBF – Brake Products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Hangzhou, China </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144,990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Machining and Assembly</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Mining, Construction, Industrial, On-Highway</a:t>
                      </a:r>
                    </a:p>
                  </a:txBody>
                  <a:tcPr anchor="ctr" horzOverflow="overflow"/>
                </a:tc>
              </a:tr>
              <a:tr h="4518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CBF - Hydraulics &amp; Actuation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Chennai, India </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18,000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Master Cylinder, Ball &amp; Ramp Brakes</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Agriculture</a:t>
                      </a:r>
                    </a:p>
                  </a:txBody>
                  <a:tcPr anchor="ctr" horzOverflow="overflow"/>
                </a:tc>
              </a:tr>
              <a:tr h="4502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CBF – Japan Power Brake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accent6">
                              <a:lumMod val="50000"/>
                            </a:schemeClr>
                          </a:solidFill>
                          <a:effectLst/>
                          <a:latin typeface="helvetica" panose="020B0604020202020204" pitchFamily="34" charset="0"/>
                          <a:cs typeface="helvetica" panose="020B0604020202020204" pitchFamily="34" charset="0"/>
                        </a:rPr>
                        <a:t>Atsugi, Japan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Dry Caliper Brakes, Hydraulic Actuation, Disc Brake Pads, and Wet Friction</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1"/>
                          </a:solidFill>
                          <a:effectLst/>
                          <a:latin typeface="helvetica" panose="020B0604020202020204" pitchFamily="34" charset="0"/>
                          <a:cs typeface="helvetica" panose="020B0604020202020204" pitchFamily="34" charset="0"/>
                        </a:rPr>
                        <a:t>Mining, Construction, Agriculture and Industrial</a:t>
                      </a:r>
                    </a:p>
                  </a:txBody>
                  <a:tcPr anchor="ctr" horzOverflow="overflow"/>
                </a:tc>
              </a:tr>
            </a:tbl>
          </a:graphicData>
        </a:graphic>
      </p:graphicFrame>
      <p:sp>
        <p:nvSpPr>
          <p:cNvPr id="2" name="Title 1"/>
          <p:cNvSpPr>
            <a:spLocks noGrp="1"/>
          </p:cNvSpPr>
          <p:nvPr>
            <p:ph type="title"/>
          </p:nvPr>
        </p:nvSpPr>
        <p:spPr/>
        <p:txBody>
          <a:bodyPr/>
          <a:lstStyle/>
          <a:p>
            <a:r>
              <a:rPr lang="en-US" b="1" dirty="0" smtClean="0"/>
              <a:t>Global Capabilities - Facilities</a:t>
            </a:r>
            <a:endParaRPr lang="en-US" b="1" dirty="0"/>
          </a:p>
        </p:txBody>
      </p:sp>
      <p:sp>
        <p:nvSpPr>
          <p:cNvPr id="13" name="AutoShape 2" descr="data:image/jpeg;base64,/9j/4AAQSkZJRgABAQAAAQABAAD/2wCEAAkGBwgHBgkIBwgKCgkXGBYbDRgYGBofFRAiHyIrIiAdJx8iLzQhJCwxLiofLT0tMTU3NzU6HCY9ODQ4NzQuOjcBCgoKDg0OGxAQGjclHyY0KzUsNzQ3NzA3LiwsLCssLDM3LC43ODc0LysvLC0yNywsNzQsNCwtLDY3NC40MDIsN//AABEIALcBEwMBEQACEQEDEQH/xAAbAAEBAQEBAQEBAAAAAAAAAAAABgcFAwQCAf/EADwQAAEDAQQIBAQEAwkAAAAAAAABAgMEBQYRFhIhU1WSk9HSBxMxQRQiUWEycYGCI1JiFTNCQ3KRobHB/8QAGgEBAAMBAQEAAAAAAAAAAAAAAAECBAUDBv/EADQRAQABAQYFAwQBAwMFAAAAAAABAwIUFVGh0QQRUpGxITFBEmFx8IEFIjLB4fETJEKCov/aAAwDAQACEQMRAD8Apz4l9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t5Yr9pTcTuh0sJ4jOz3nZzs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mWK/aU3E7oMJ4jOz3nYxSjlOm5liv2lNxO6DCeIzs952MUo5TpuZYr9pTcTugwniM7PedjFKOU6bq8+kcEAAAAAAAAAAAAAAAAcO9F7LGutTJNbFW2Ny/3bE1ySfk3/AN9Pue9Hh6laeViETMQg3+Kd4bUgfU3ZubVT0aKiMkfpKj8Vw9Gph6+uDlw9zdcKVieVWpETkr9U/EP2t9vESiqPLtC5TJ/lV2ESuXUi4L8zVemP29fsRdeFtR/bV5fn9g+q1k7F1vFWwrbqUoa5slk2hjoqyX8Ku92o/wCuOrWiL9jyr/0+pTj6rP8AdH2TFuJXpgWAAAAAAAAAAAAAAAAAAAAAAAAAAAAAAAAAAmPEC9sN0bEWqRiTVz10KOPaO+qomvBPf9E90NPC8PNe3y+PlFqeUI+4tyVrKylvRfCrkrLVnRzo2SMTRYvq1MHJqc1EVUTBERPRMGqps4niuUTSoxysx+9pVs2fmVzFXQU3wqRRRQaMzoaprcEbG56aSLgn8zljVPdUlRV1qYJszPPnlzj+NvXss/FBafxKUtO1UVz6msR31RsMr0VeJI0/cTbscuc/aNYj/ccm8V2LDvjYrXTRR07ZH6VHJGxnmvRVxVyL76et30wwcvop60a9Shb9Pj3/AH7ImIlwLgXjtC7t4pLj3nndMiLo2dO5HJp4ejMV9Uw9PXBflxVNHDRxVGxVp3ilH5hFmeU8pasctcAAAAAAAAAAAAAAAAAAAAAAAAAAAAAAAAGSVbJr0+NDsXN+Bs9rFwVqvRy6lXBqa0divrrw8tDrWZijwf3t/v7+Xn72lxadSlRFPT06xWtB/mxMkRtVDhrRWrimtFwVMVa5MMdJVwQw2I5TEz6ff4/e/wCF5QlpWjWV8k7aaoWWbRSNz3NVjpHRO8yBz2KiLHLG9PmTBEcxznp8rFRuyxYs2fePv/E+k8p+YmPbKfT3lV4uqZZvPdHMk1M91SxfLXF+hLUPmlYipqa6RqQpiqpot8x+pGKpblEfHr6d4sxEdp5/zyj5QrLBtSorEdaLGwq5U0XVD8W0dK3ZwouDpdaJi9NFr8MdPBrWplqWIs/26fM/ecvx7xl6zK0OP4v2atqXWhtezK1s01K7zUkRMVeiqifK9MGphqXBPXRT39ff+n2/oq/Raj0ten7CLftzXt2bT/tq71m2mqIjpYmOeieiKqfMn6LiYK1P/p1LVnKVonnDpnmkAAAAAAAAAAAAAAAAAAAAAAAAAAAAAAAMj8O2Nb4pXzbLEvx/mPWF6tVWsYr1xRVRUwx/h4f6VOtxc/8AbUuXt/ry/wCXnZ/ylS3nd8aiwVNXY1oK1dUaUEtRIxf2S4tX7rh+Zlo/2+sRMf8AtEeYWlnF5qevnu9XUtKj1qUcjXswd5uinzOj1zSqnppeXi1cGqujgiqdGhasRUiZ9v319o7+v5Un2Tfh1R10dqTTOidHR6Ctl02KrHr+JrdHVpKmGlq9EarsURFU1cbbsTYiI90WWl3bYrZIq6VaKORdcc89FNOmH1SpSokY1P3ocurPvZ9fxExH/wA/THheFBf+Vk/h1a81fNTWjAsS6Cwxuw0v8Dvxu1I7BVX6IePCxy4izFn0nn86/CbXs9/CJsjPDmxkmx0tGRU/JZHKn/GBHH8rxa5fvoWfZYGNYAAAAAAAAAAAAAAAAAAAAAAAAAAAAAAAMjvH5l0/F6ltJ7447Lr0ayoV7cWIqYIqe2C6mLpL6aa+2J1qXKtwk2f/ACs+zzn0tL22WOqKJFlmmSjXBIoad2EtUqpqb5iKioi/0q3DRVVfo4mCnPKfT3zn4/jfn+Oa8oa1LFqaZZo6NKeGWNGMVIkTyaeWZzUggjTV+FVbM9ypi5UiVdWpNlipE+s/OfzEe8z+faMvVXk8pLPrKiWVGsfUMRax0cbfxSNgq3tlY1U1o/RWFzF9nQM+5MWrMRl7a2Y5fx78/tMipsCzfhZ2uparyZpER8E7ET4e0mqmKLJGmDfMw1qrdFXomKOw0mtz1bfOPWPb3j5s/icvGXtKYT/jLalS+z6O71nfDf2lVPRkzG63uRFRU+bVooq4JrTWir7Ipo/p9OPqmra9rPqi3k0aw7OZY9jUNmxLpMijYxF/m0Uwx/X1OdUt/Xbm1PytHo+4okAAAAAAAAAAAAAAAAAAAAAAAAAAAAAAAOJfG7NHeyw5rMrflx1wvRMVicno5P8ApU90VT34evao24t2UTHOGcXXvXaFxq+muxfSlhp4GNc2lqE0tBzcU0URUTDD6uwx/DpJih0K3D2OIszVoTzzhSJ5ektCsySzrUpaCps6rZU0iSyPfIn4ZXpi1ccf6nYp7fKmGrA59uLViZi1HKV3pR2e2nZTOYv8RlRUyYJ6uSWR+P6fOi/tQi1b58/xGkRsJO8/iHYtg0UlJY0kNqVqzKkUCaWLF0/nTFE1YOxVv5po6kQ10eCqVJ52/SOXv/Cs2oh/PDq5lc21qi+F7I2JbMyqsUaIiJToqYYqns7DVh7J6qqquDi+Js/RFGl/jGpZj5lpJzlwAAAAAAAAAAAAAAAAAAAAAAAAAAAAAAAAAPiteybPtqjdR2rRw1VOvs5McPunui/dNZexUtU5+qzPKSY5s9r/AAVsZ7pVsq07Rs9rlRVajkcxMNaalwcuC69aqdCz/VKnp9dmJU+iHmvg8+rn822L3WrW/KrV9naK61bi5XavsTiX0xysU4g+j7q261w7vXXVslm0SOqsMPNkXSk/39G/tRDJX4urW/yn0yWizEKYzJAAAAAAAAAAAAAAAAADDc+Xo3qvLh7TiXytn4cG+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M+Xo3qvLh7RfK2fgvlfq0gz5ejeq8uHtF8rZ+C+V+rSDPl6N6ry4e0Xytn4L5X6tITZmZ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457200" y="1186501"/>
            <a:ext cx="8305800" cy="5390949"/>
            <a:chOff x="457200" y="1186501"/>
            <a:chExt cx="8305800" cy="5390949"/>
          </a:xfrm>
        </p:grpSpPr>
        <p:pic>
          <p:nvPicPr>
            <p:cNvPr id="3078" name="Picture 6" descr="\\wfpb-nas\MarComm\Artwork\map\CBF-map-gray-02-14.png"/>
            <p:cNvPicPr>
              <a:picLocks noChangeAspect="1" noChangeArrowheads="1"/>
            </p:cNvPicPr>
            <p:nvPr/>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457200" y="2209800"/>
              <a:ext cx="8305800" cy="4367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17" descr="FL00022_"/>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8703" y="1701585"/>
              <a:ext cx="540697" cy="335907"/>
            </a:xfrm>
            <a:prstGeom prst="rect">
              <a:avLst/>
            </a:prstGeom>
            <a:noFill/>
            <a:ln w="9525">
              <a:noFill/>
              <a:miter lim="800000"/>
              <a:headEnd/>
              <a:tailEnd/>
            </a:ln>
          </p:spPr>
        </p:pic>
        <p:pic>
          <p:nvPicPr>
            <p:cNvPr id="6" name="Picture 217" descr="FL00022_"/>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8703" y="2210592"/>
              <a:ext cx="540697" cy="335907"/>
            </a:xfrm>
            <a:prstGeom prst="rect">
              <a:avLst/>
            </a:prstGeom>
            <a:noFill/>
            <a:ln w="9525">
              <a:noFill/>
              <a:miter lim="800000"/>
              <a:headEnd/>
              <a:tailEnd/>
            </a:ln>
          </p:spPr>
        </p:pic>
        <p:pic>
          <p:nvPicPr>
            <p:cNvPr id="7" name="Picture 217" descr="FL00022_"/>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8703" y="2712093"/>
              <a:ext cx="540697" cy="335907"/>
            </a:xfrm>
            <a:prstGeom prst="rect">
              <a:avLst/>
            </a:prstGeom>
            <a:noFill/>
            <a:ln w="9525">
              <a:noFill/>
              <a:miter lim="800000"/>
              <a:headEnd/>
              <a:tailEnd/>
            </a:ln>
          </p:spPr>
        </p:pic>
        <p:pic>
          <p:nvPicPr>
            <p:cNvPr id="8" name="Picture 217" descr="FL00022_"/>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8703" y="4115592"/>
              <a:ext cx="540697" cy="335907"/>
            </a:xfrm>
            <a:prstGeom prst="rect">
              <a:avLst/>
            </a:prstGeom>
            <a:noFill/>
            <a:ln w="9525">
              <a:noFill/>
              <a:miter lim="800000"/>
              <a:headEnd/>
              <a:tailEnd/>
            </a:ln>
          </p:spPr>
        </p:pic>
        <p:pic>
          <p:nvPicPr>
            <p:cNvPr id="9" name="Picture 211" descr="FL00046_"/>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4673" y="3143250"/>
              <a:ext cx="554727" cy="361950"/>
            </a:xfrm>
            <a:prstGeom prst="rect">
              <a:avLst/>
            </a:prstGeom>
            <a:noFill/>
            <a:ln w="9525">
              <a:noFill/>
              <a:miter lim="800000"/>
              <a:headEnd/>
              <a:tailEnd/>
            </a:ln>
          </p:spPr>
        </p:pic>
        <p:pic>
          <p:nvPicPr>
            <p:cNvPr id="10" name="Picture 213" descr="FL00252_"/>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59945" y="3613299"/>
              <a:ext cx="550152" cy="335907"/>
            </a:xfrm>
            <a:prstGeom prst="rect">
              <a:avLst/>
            </a:prstGeom>
            <a:noFill/>
            <a:ln w="9525">
              <a:noFill/>
              <a:miter lim="800000"/>
              <a:headEnd/>
              <a:tailEnd/>
            </a:ln>
          </p:spPr>
        </p:pic>
        <p:pic>
          <p:nvPicPr>
            <p:cNvPr id="12" name="Picture 213" descr="FL00252_"/>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69248" y="5193025"/>
              <a:ext cx="550152" cy="335907"/>
            </a:xfrm>
            <a:prstGeom prst="rect">
              <a:avLst/>
            </a:prstGeom>
            <a:noFill/>
            <a:ln w="9525">
              <a:noFill/>
              <a:miter lim="800000"/>
              <a:headEnd/>
              <a:tailEnd/>
            </a:ln>
          </p:spPr>
        </p:pic>
        <p:pic>
          <p:nvPicPr>
            <p:cNvPr id="3075"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69248" y="5628167"/>
              <a:ext cx="550152"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64673" y="4681868"/>
              <a:ext cx="540697" cy="335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wfpb-nas\MarComm\Logos\CBF Logo\Carlisle_Brake&amp;Friction_No Reg.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7200" y="1186501"/>
              <a:ext cx="1966802" cy="3963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59945" y="6157582"/>
              <a:ext cx="559455" cy="361950"/>
            </a:xfrm>
            <a:prstGeom prst="rect">
              <a:avLst/>
            </a:prstGeom>
            <a:noFill/>
            <a:ln w="9525">
              <a:solidFill>
                <a:srgbClr val="DDDDDD"/>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59616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381000" y="194932"/>
            <a:ext cx="6934200" cy="838201"/>
          </a:xfrm>
          <a:prstGeom prst="rect">
            <a:avLst/>
          </a:prstGeom>
        </p:spPr>
        <p:txBody>
          <a:bodyPr vert="horz" lIns="91440" tIns="45720" rIns="91440" bIns="45720" rtlCol="0" anchor="ctr">
            <a:normAutofit/>
          </a:bodyPr>
          <a:lstStyle/>
          <a:p>
            <a:pPr>
              <a:spcBef>
                <a:spcPct val="0"/>
              </a:spcBef>
              <a:defRPr/>
            </a:pPr>
            <a:r>
              <a:rPr lang="en-US" sz="2800" b="1" dirty="0" smtClean="0">
                <a:solidFill>
                  <a:prstClr val="white"/>
                </a:solidFill>
                <a:latin typeface="Helvetica" pitchFamily="34" charset="0"/>
              </a:rPr>
              <a:t>CBF Markets</a:t>
            </a:r>
            <a:endParaRPr lang="en-US" sz="2800" b="1" dirty="0">
              <a:solidFill>
                <a:prstClr val="white"/>
              </a:solidFill>
              <a:latin typeface="Helvetica"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580453773"/>
              </p:ext>
            </p:extLst>
          </p:nvPr>
        </p:nvGraphicFramePr>
        <p:xfrm>
          <a:off x="609600" y="1569242"/>
          <a:ext cx="7467600" cy="49839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0537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solidFill>
                  <a:schemeClr val="bg1"/>
                </a:solidFill>
              </a:rPr>
              <a:t>Blue Chip Customers</a:t>
            </a:r>
            <a:endParaRPr lang="en-US" sz="2800" b="1" dirty="0">
              <a:solidFill>
                <a:schemeClr val="bg1"/>
              </a:solidFill>
            </a:endParaRPr>
          </a:p>
        </p:txBody>
      </p:sp>
      <p:grpSp>
        <p:nvGrpSpPr>
          <p:cNvPr id="7" name="Group 6"/>
          <p:cNvGrpSpPr/>
          <p:nvPr/>
        </p:nvGrpSpPr>
        <p:grpSpPr>
          <a:xfrm>
            <a:off x="340355" y="1612381"/>
            <a:ext cx="8651245" cy="4940819"/>
            <a:chOff x="289133" y="983500"/>
            <a:chExt cx="8651245" cy="4940819"/>
          </a:xfrm>
        </p:grpSpPr>
        <p:pic>
          <p:nvPicPr>
            <p:cNvPr id="36" name="Picture 35" descr="allison 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4433" y="4698357"/>
              <a:ext cx="1664208" cy="969264"/>
            </a:xfrm>
            <a:prstGeom prst="rect">
              <a:avLst/>
            </a:prstGeom>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990600"/>
              <a:ext cx="1219200" cy="782696"/>
            </a:xfrm>
            <a:prstGeom prst="rect">
              <a:avLst/>
            </a:prstGeom>
            <a:noFill/>
            <a:ln w="9525">
              <a:noFill/>
              <a:miter lim="800000"/>
              <a:headEnd/>
              <a:tailEnd/>
            </a:ln>
          </p:spPr>
        </p:pic>
        <p:pic>
          <p:nvPicPr>
            <p:cNvPr id="5" name="Picture 9" descr="logoSD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3395" y="4358088"/>
              <a:ext cx="2798762" cy="311643"/>
            </a:xfrm>
            <a:prstGeom prst="rect">
              <a:avLst/>
            </a:prstGeom>
            <a:noFill/>
          </p:spPr>
        </p:pic>
        <p:pic>
          <p:nvPicPr>
            <p:cNvPr id="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0690" y="4302768"/>
              <a:ext cx="808863" cy="838200"/>
            </a:xfrm>
            <a:prstGeom prst="rect">
              <a:avLst/>
            </a:prstGeom>
            <a:noFill/>
            <a:ln w="9525">
              <a:noFill/>
              <a:miter lim="800000"/>
              <a:headEnd/>
              <a:tailEnd/>
            </a:ln>
          </p:spPr>
        </p:pic>
        <p:pic>
          <p:nvPicPr>
            <p:cNvPr id="8"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4636" y="2212975"/>
              <a:ext cx="1779870" cy="304800"/>
            </a:xfrm>
            <a:prstGeom prst="rect">
              <a:avLst/>
            </a:prstGeom>
            <a:noFill/>
            <a:ln w="9525">
              <a:noFill/>
              <a:miter lim="800000"/>
              <a:headEnd/>
              <a:tailEnd/>
            </a:ln>
          </p:spPr>
        </p:pic>
        <p:pic>
          <p:nvPicPr>
            <p:cNvPr id="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92976" y="1028700"/>
              <a:ext cx="1163714" cy="990600"/>
            </a:xfrm>
            <a:prstGeom prst="rect">
              <a:avLst/>
            </a:prstGeom>
            <a:noFill/>
            <a:ln w="9525">
              <a:noFill/>
              <a:miter lim="800000"/>
              <a:headEnd/>
              <a:tailEnd/>
            </a:ln>
          </p:spPr>
        </p:pic>
        <p:pic>
          <p:nvPicPr>
            <p:cNvPr id="10"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70020" y="1143021"/>
              <a:ext cx="1650159" cy="1143000"/>
            </a:xfrm>
            <a:prstGeom prst="rect">
              <a:avLst/>
            </a:prstGeom>
            <a:noFill/>
            <a:ln w="9525">
              <a:noFill/>
              <a:miter lim="800000"/>
              <a:headEnd/>
              <a:tailEnd/>
            </a:ln>
          </p:spPr>
        </p:pic>
        <p:pic>
          <p:nvPicPr>
            <p:cNvPr id="11"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28800" y="1143000"/>
              <a:ext cx="2290762" cy="417875"/>
            </a:xfrm>
            <a:prstGeom prst="rect">
              <a:avLst/>
            </a:prstGeom>
            <a:noFill/>
            <a:ln w="9525">
              <a:noFill/>
              <a:miter lim="800000"/>
              <a:headEnd/>
              <a:tailEnd/>
            </a:ln>
          </p:spPr>
        </p:pic>
        <p:pic>
          <p:nvPicPr>
            <p:cNvPr id="14"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370923" y="4891035"/>
              <a:ext cx="1441450" cy="841375"/>
            </a:xfrm>
            <a:prstGeom prst="rect">
              <a:avLst/>
            </a:prstGeom>
            <a:noFill/>
            <a:ln w="9525">
              <a:noFill/>
              <a:miter lim="800000"/>
              <a:headEnd/>
              <a:tailEnd/>
            </a:ln>
          </p:spPr>
        </p:pic>
        <p:pic>
          <p:nvPicPr>
            <p:cNvPr id="15" name="Picture 1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75134" y="4488957"/>
              <a:ext cx="1357679" cy="346075"/>
            </a:xfrm>
            <a:prstGeom prst="rect">
              <a:avLst/>
            </a:prstGeom>
            <a:noFill/>
            <a:ln w="9525">
              <a:noFill/>
              <a:miter lim="800000"/>
              <a:headEnd/>
              <a:tailEnd/>
            </a:ln>
          </p:spPr>
        </p:pic>
        <p:pic>
          <p:nvPicPr>
            <p:cNvPr id="18" name="Picture 1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317476" y="4661994"/>
              <a:ext cx="1981200" cy="349069"/>
            </a:xfrm>
            <a:prstGeom prst="rect">
              <a:avLst/>
            </a:prstGeom>
            <a:noFill/>
            <a:ln w="9525">
              <a:noFill/>
              <a:miter lim="800000"/>
              <a:headEnd/>
              <a:tailEnd/>
            </a:ln>
          </p:spPr>
        </p:pic>
        <p:pic>
          <p:nvPicPr>
            <p:cNvPr id="23" name="Picture 22" descr="mahindra.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40794" y="3876432"/>
              <a:ext cx="1280161" cy="609600"/>
            </a:xfrm>
            <a:prstGeom prst="rect">
              <a:avLst/>
            </a:prstGeom>
          </p:spPr>
        </p:pic>
        <p:pic>
          <p:nvPicPr>
            <p:cNvPr id="25" name="Picture 6" descr="http://www.claas.com/countries/generator/common-claascom/System/Resource/Header/claasLogo,property=value.gif"/>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25046" y="5421586"/>
              <a:ext cx="1651000" cy="495301"/>
            </a:xfrm>
            <a:prstGeom prst="rect">
              <a:avLst/>
            </a:prstGeom>
            <a:noFill/>
          </p:spPr>
        </p:pic>
        <p:pic>
          <p:nvPicPr>
            <p:cNvPr id="26" name="Picture 8" descr="http://tbn0.google.com/images?q=tbn:j-sUghn6XDbfpM:http://www.ngaus.org/NGAUS/files/ccLibraryFiles/Filename/000000003918/AM%2520General%2520fixed%2520logo.jpg">
              <a:hlinkClick r:id="rId15"/>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029428" y="3269440"/>
              <a:ext cx="1783976" cy="404368"/>
            </a:xfrm>
            <a:prstGeom prst="rect">
              <a:avLst/>
            </a:prstGeom>
            <a:noFill/>
          </p:spPr>
        </p:pic>
        <p:pic>
          <p:nvPicPr>
            <p:cNvPr id="27" name="Picture 26" descr="clipper_signature.gif"/>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568778" y="3409949"/>
              <a:ext cx="1371600" cy="750932"/>
            </a:xfrm>
            <a:prstGeom prst="rect">
              <a:avLst/>
            </a:prstGeom>
          </p:spPr>
        </p:pic>
        <p:pic>
          <p:nvPicPr>
            <p:cNvPr id="28" name="Picture 3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924623" y="2537535"/>
              <a:ext cx="2997200" cy="454025"/>
            </a:xfrm>
            <a:prstGeom prst="rect">
              <a:avLst/>
            </a:prstGeom>
            <a:noFill/>
            <a:ln w="9525">
              <a:noFill/>
              <a:miter lim="800000"/>
              <a:headEnd/>
              <a:tailEnd/>
            </a:ln>
          </p:spPr>
        </p:pic>
        <p:pic>
          <p:nvPicPr>
            <p:cNvPr id="29" name="Picture 2" descr="C:\Documents and Settings\Colm.Gallagher\My Documents\My Pictures\JLG-Logo.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33400" y="5369909"/>
              <a:ext cx="990600" cy="518608"/>
            </a:xfrm>
            <a:prstGeom prst="rect">
              <a:avLst/>
            </a:prstGeom>
            <a:noFill/>
          </p:spPr>
        </p:pic>
        <p:pic>
          <p:nvPicPr>
            <p:cNvPr id="30" name="Picture 29" descr="35-liebherr-logo_s.jp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72723" y="2509418"/>
              <a:ext cx="1889506" cy="819150"/>
            </a:xfrm>
            <a:prstGeom prst="rect">
              <a:avLst/>
            </a:prstGeom>
          </p:spPr>
        </p:pic>
        <p:pic>
          <p:nvPicPr>
            <p:cNvPr id="32" name="Picture 31" descr="parker logo.jp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35075" y="3969123"/>
              <a:ext cx="1371600" cy="452063"/>
            </a:xfrm>
            <a:prstGeom prst="rect">
              <a:avLst/>
            </a:prstGeom>
          </p:spPr>
        </p:pic>
        <p:pic>
          <p:nvPicPr>
            <p:cNvPr id="35" name="Picture 34" descr="Logo%20Carraro%20Drive%20Tech.gif"/>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736933" y="1974100"/>
              <a:ext cx="2172023" cy="590550"/>
            </a:xfrm>
            <a:prstGeom prst="rect">
              <a:avLst/>
            </a:prstGeom>
          </p:spPr>
        </p:pic>
        <p:pic>
          <p:nvPicPr>
            <p:cNvPr id="37" name="Picture 36" descr="brembo_logo.gif"/>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143495" y="2967085"/>
              <a:ext cx="1839996" cy="4018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 name="Picture 37" descr="meggitt logo.jp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2902920" y="3844175"/>
              <a:ext cx="1447800" cy="316706"/>
            </a:xfrm>
            <a:prstGeom prst="rect">
              <a:avLst/>
            </a:prstGeom>
          </p:spPr>
        </p:pic>
        <p:pic>
          <p:nvPicPr>
            <p:cNvPr id="39" name="Picture 38" descr="CNH Logo.jpg"/>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89133" y="2059825"/>
              <a:ext cx="1362075" cy="419100"/>
            </a:xfrm>
            <a:prstGeom prst="rect">
              <a:avLst/>
            </a:prstGeom>
          </p:spPr>
        </p:pic>
        <p:pic>
          <p:nvPicPr>
            <p:cNvPr id="42" name="Picture 41" descr="BEML logo.jpg"/>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852422" y="3798367"/>
              <a:ext cx="1066800" cy="387927"/>
            </a:xfrm>
            <a:prstGeom prst="rect">
              <a:avLst/>
            </a:prstGeom>
          </p:spPr>
        </p:pic>
        <p:pic>
          <p:nvPicPr>
            <p:cNvPr id="44" name="Picture 43" descr="XGMA logo.bmp"/>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206861" y="3168032"/>
              <a:ext cx="1524000" cy="451215"/>
            </a:xfrm>
            <a:prstGeom prst="rect">
              <a:avLst/>
            </a:prstGeom>
          </p:spPr>
        </p:pic>
        <p:pic>
          <p:nvPicPr>
            <p:cNvPr id="45" name="Picture 44" descr="EATON logo.gif"/>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920875" y="5311723"/>
              <a:ext cx="1619250" cy="561975"/>
            </a:xfrm>
            <a:prstGeom prst="rect">
              <a:avLst/>
            </a:prstGeom>
          </p:spPr>
        </p:pic>
        <p:pic>
          <p:nvPicPr>
            <p:cNvPr id="34" name="Picture 11"/>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7553793" y="983500"/>
              <a:ext cx="1000360" cy="990600"/>
            </a:xfrm>
            <a:prstGeom prst="rect">
              <a:avLst/>
            </a:prstGeom>
            <a:noFill/>
            <a:ln w="9525">
              <a:noFill/>
              <a:miter lim="800000"/>
              <a:headEnd/>
              <a:tailEnd/>
            </a:ln>
          </p:spPr>
        </p:pic>
        <p:pic>
          <p:nvPicPr>
            <p:cNvPr id="40" name="Picture 6"/>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289133" y="3328568"/>
              <a:ext cx="1447800" cy="542925"/>
            </a:xfrm>
            <a:prstGeom prst="rect">
              <a:avLst/>
            </a:prstGeom>
            <a:noFill/>
            <a:ln w="9525">
              <a:noFill/>
              <a:miter lim="800000"/>
              <a:headEnd/>
              <a:tailEnd/>
            </a:ln>
          </p:spPr>
        </p:pic>
        <p:pic>
          <p:nvPicPr>
            <p:cNvPr id="49" name="Picture 12"/>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5821715" y="5182989"/>
              <a:ext cx="1143000" cy="741330"/>
            </a:xfrm>
            <a:prstGeom prst="rect">
              <a:avLst/>
            </a:prstGeom>
            <a:noFill/>
            <a:ln w="9525">
              <a:noFill/>
              <a:miter lim="800000"/>
              <a:headEnd/>
              <a:tailEnd/>
            </a:ln>
          </p:spPr>
        </p:pic>
        <p:pic>
          <p:nvPicPr>
            <p:cNvPr id="50" name="Picture 2" descr="TADANO">
              <a:hlinkClick r:id="rId32"/>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5674571" y="4751968"/>
              <a:ext cx="1600200" cy="389000"/>
            </a:xfrm>
            <a:prstGeom prst="rect">
              <a:avLst/>
            </a:prstGeom>
            <a:noFill/>
          </p:spPr>
        </p:pic>
        <p:pic>
          <p:nvPicPr>
            <p:cNvPr id="53" name="Picture 4"/>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2514600" y="2560380"/>
              <a:ext cx="1219200" cy="43118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fpb-nas\MarComm\Photo Database\products -Adam\CIBF\DLH.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4181" y="2971800"/>
            <a:ext cx="1770019" cy="1701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b="1" dirty="0" smtClean="0"/>
              <a:t>Brake System Solutions</a:t>
            </a:r>
            <a:endParaRPr lang="en-US" b="1" dirty="0"/>
          </a:p>
        </p:txBody>
      </p:sp>
      <p:pic>
        <p:nvPicPr>
          <p:cNvPr id="1027" name="Picture 3" descr="\\wfpb-nas\MarComm\Photo Database\products -Adam\CIBF\SCL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2400" y="1230381"/>
            <a:ext cx="1512819" cy="153383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21522" y="1164474"/>
            <a:ext cx="7230721" cy="5464926"/>
            <a:chOff x="1021522" y="1164474"/>
            <a:chExt cx="7230721" cy="5464926"/>
          </a:xfrm>
        </p:grpSpPr>
        <p:sp>
          <p:nvSpPr>
            <p:cNvPr id="3" name="Rectangle 2"/>
            <p:cNvSpPr/>
            <p:nvPr/>
          </p:nvSpPr>
          <p:spPr>
            <a:xfrm>
              <a:off x="1021522" y="1164474"/>
              <a:ext cx="2044434" cy="1510829"/>
            </a:xfrm>
            <a:prstGeom prst="rect">
              <a:avLst/>
            </a:prstGeom>
            <a:blipFill rotWithShape="1">
              <a:blip r:embed="rId4" cstate="email">
                <a:extLst>
                  <a:ext uri="{28A0092B-C50C-407E-A947-70E740481C1C}">
                    <a14:useLocalDpi xmlns:a14="http://schemas.microsoft.com/office/drawing/2010/main"/>
                  </a:ext>
                </a:extLst>
              </a:blip>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349748" y="2438400"/>
              <a:ext cx="1853389" cy="457200"/>
            </a:xfrm>
            <a:custGeom>
              <a:avLst/>
              <a:gdLst>
                <a:gd name="connsiteX0" fmla="*/ 60961 w 1853389"/>
                <a:gd name="connsiteY0" fmla="*/ 0 h 365761"/>
                <a:gd name="connsiteX1" fmla="*/ 1792428 w 1853389"/>
                <a:gd name="connsiteY1" fmla="*/ 0 h 365761"/>
                <a:gd name="connsiteX2" fmla="*/ 1853389 w 1853389"/>
                <a:gd name="connsiteY2" fmla="*/ 60961 h 365761"/>
                <a:gd name="connsiteX3" fmla="*/ 1853389 w 1853389"/>
                <a:gd name="connsiteY3" fmla="*/ 365761 h 365761"/>
                <a:gd name="connsiteX4" fmla="*/ 1853389 w 1853389"/>
                <a:gd name="connsiteY4" fmla="*/ 365761 h 365761"/>
                <a:gd name="connsiteX5" fmla="*/ 0 w 1853389"/>
                <a:gd name="connsiteY5" fmla="*/ 365761 h 365761"/>
                <a:gd name="connsiteX6" fmla="*/ 0 w 1853389"/>
                <a:gd name="connsiteY6" fmla="*/ 365761 h 365761"/>
                <a:gd name="connsiteX7" fmla="*/ 0 w 1853389"/>
                <a:gd name="connsiteY7" fmla="*/ 60961 h 365761"/>
                <a:gd name="connsiteX8" fmla="*/ 60961 w 1853389"/>
                <a:gd name="connsiteY8" fmla="*/ 0 h 3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389" h="365761">
                  <a:moveTo>
                    <a:pt x="60961" y="0"/>
                  </a:moveTo>
                  <a:lnTo>
                    <a:pt x="1792428" y="0"/>
                  </a:lnTo>
                  <a:cubicBezTo>
                    <a:pt x="1826096" y="0"/>
                    <a:pt x="1853389" y="27293"/>
                    <a:pt x="1853389" y="60961"/>
                  </a:cubicBezTo>
                  <a:lnTo>
                    <a:pt x="1853389" y="365761"/>
                  </a:lnTo>
                  <a:lnTo>
                    <a:pt x="1853389" y="365761"/>
                  </a:lnTo>
                  <a:lnTo>
                    <a:pt x="0" y="365761"/>
                  </a:lnTo>
                  <a:lnTo>
                    <a:pt x="0" y="365761"/>
                  </a:lnTo>
                  <a:lnTo>
                    <a:pt x="0" y="60961"/>
                  </a:lnTo>
                  <a:cubicBezTo>
                    <a:pt x="0" y="27293"/>
                    <a:pt x="27293" y="0"/>
                    <a:pt x="60961" y="0"/>
                  </a:cubicBezTo>
                  <a:close/>
                </a:path>
              </a:pathLst>
            </a:cu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0" scaled="1"/>
              <a:tileRect/>
            </a:gra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4525" tIns="44525" rIns="44525" bIns="26670" numCol="1" spcCol="1270" anchor="ctr" anchorCtr="0">
              <a:noAutofit/>
            </a:bodyPr>
            <a:lstStyle/>
            <a:p>
              <a:pPr lvl="0" algn="ctr" defTabSz="622300">
                <a:lnSpc>
                  <a:spcPct val="90000"/>
                </a:lnSpc>
                <a:spcBef>
                  <a:spcPct val="0"/>
                </a:spcBef>
                <a:spcAft>
                  <a:spcPct val="5000"/>
                </a:spcAft>
              </a:pPr>
              <a:r>
                <a:rPr lang="en-US" sz="1400" b="1" kern="1200" smtClean="0">
                  <a:latin typeface="helvetica" panose="020B0604020202020204" pitchFamily="34" charset="0"/>
                  <a:cs typeface="helvetica" panose="020B0604020202020204" pitchFamily="34" charset="0"/>
                </a:rPr>
                <a:t>Park and Emergency Brakes</a:t>
              </a:r>
              <a:endParaRPr lang="en-US" sz="1400" b="1" kern="1200" dirty="0">
                <a:latin typeface="helvetica" panose="020B0604020202020204" pitchFamily="34" charset="0"/>
                <a:cs typeface="helvetica" panose="020B0604020202020204" pitchFamily="34" charset="0"/>
              </a:endParaRPr>
            </a:p>
          </p:txBody>
        </p:sp>
        <p:sp>
          <p:nvSpPr>
            <p:cNvPr id="8" name="Freeform 7"/>
            <p:cNvSpPr/>
            <p:nvPr/>
          </p:nvSpPr>
          <p:spPr>
            <a:xfrm>
              <a:off x="3837314" y="2438400"/>
              <a:ext cx="1853389" cy="457200"/>
            </a:xfrm>
            <a:custGeom>
              <a:avLst/>
              <a:gdLst>
                <a:gd name="connsiteX0" fmla="*/ 60961 w 1853389"/>
                <a:gd name="connsiteY0" fmla="*/ 0 h 365761"/>
                <a:gd name="connsiteX1" fmla="*/ 1792428 w 1853389"/>
                <a:gd name="connsiteY1" fmla="*/ 0 h 365761"/>
                <a:gd name="connsiteX2" fmla="*/ 1853389 w 1853389"/>
                <a:gd name="connsiteY2" fmla="*/ 60961 h 365761"/>
                <a:gd name="connsiteX3" fmla="*/ 1853389 w 1853389"/>
                <a:gd name="connsiteY3" fmla="*/ 365761 h 365761"/>
                <a:gd name="connsiteX4" fmla="*/ 1853389 w 1853389"/>
                <a:gd name="connsiteY4" fmla="*/ 365761 h 365761"/>
                <a:gd name="connsiteX5" fmla="*/ 0 w 1853389"/>
                <a:gd name="connsiteY5" fmla="*/ 365761 h 365761"/>
                <a:gd name="connsiteX6" fmla="*/ 0 w 1853389"/>
                <a:gd name="connsiteY6" fmla="*/ 365761 h 365761"/>
                <a:gd name="connsiteX7" fmla="*/ 0 w 1853389"/>
                <a:gd name="connsiteY7" fmla="*/ 60961 h 365761"/>
                <a:gd name="connsiteX8" fmla="*/ 60961 w 1853389"/>
                <a:gd name="connsiteY8" fmla="*/ 0 h 3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389" h="365761">
                  <a:moveTo>
                    <a:pt x="60961" y="0"/>
                  </a:moveTo>
                  <a:lnTo>
                    <a:pt x="1792428" y="0"/>
                  </a:lnTo>
                  <a:cubicBezTo>
                    <a:pt x="1826096" y="0"/>
                    <a:pt x="1853389" y="27293"/>
                    <a:pt x="1853389" y="60961"/>
                  </a:cubicBezTo>
                  <a:lnTo>
                    <a:pt x="1853389" y="365761"/>
                  </a:lnTo>
                  <a:lnTo>
                    <a:pt x="1853389" y="365761"/>
                  </a:lnTo>
                  <a:lnTo>
                    <a:pt x="0" y="365761"/>
                  </a:lnTo>
                  <a:lnTo>
                    <a:pt x="0" y="365761"/>
                  </a:lnTo>
                  <a:lnTo>
                    <a:pt x="0" y="60961"/>
                  </a:lnTo>
                  <a:cubicBezTo>
                    <a:pt x="0" y="27293"/>
                    <a:pt x="27293" y="0"/>
                    <a:pt x="60961" y="0"/>
                  </a:cubicBezTo>
                  <a:close/>
                </a:path>
              </a:pathLst>
            </a:cu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0" scaled="1"/>
              <a:tileRect/>
            </a:gra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4525" tIns="44525" rIns="44525" bIns="26670" numCol="1" spcCol="1270" anchor="ctr" anchorCtr="0">
              <a:noAutofit/>
            </a:bodyPr>
            <a:lstStyle/>
            <a:p>
              <a:pPr lvl="0" algn="ctr" defTabSz="622300">
                <a:lnSpc>
                  <a:spcPct val="90000"/>
                </a:lnSpc>
                <a:spcBef>
                  <a:spcPct val="0"/>
                </a:spcBef>
                <a:spcAft>
                  <a:spcPct val="5000"/>
                </a:spcAft>
              </a:pPr>
              <a:r>
                <a:rPr lang="en-US" sz="1400" b="1" kern="1200" smtClean="0">
                  <a:latin typeface="helvetica" panose="020B0604020202020204" pitchFamily="34" charset="0"/>
                  <a:cs typeface="helvetica" panose="020B0604020202020204" pitchFamily="34" charset="0"/>
                </a:rPr>
                <a:t>Combination - Park and Service Brakes</a:t>
              </a:r>
              <a:endParaRPr lang="en-US" sz="1400" b="1" kern="1200" dirty="0">
                <a:latin typeface="helvetica" panose="020B0604020202020204" pitchFamily="34" charset="0"/>
                <a:cs typeface="helvetica" panose="020B0604020202020204" pitchFamily="34" charset="0"/>
              </a:endParaRPr>
            </a:p>
          </p:txBody>
        </p:sp>
        <p:sp>
          <p:nvSpPr>
            <p:cNvPr id="9" name="Rectangle 8"/>
            <p:cNvSpPr/>
            <p:nvPr/>
          </p:nvSpPr>
          <p:spPr>
            <a:xfrm>
              <a:off x="5901699" y="1164474"/>
              <a:ext cx="2044434" cy="1510829"/>
            </a:xfrm>
            <a:prstGeom prst="rect">
              <a:avLst/>
            </a:prstGeom>
            <a: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6398854" y="2438400"/>
              <a:ext cx="1853389" cy="457200"/>
            </a:xfrm>
            <a:custGeom>
              <a:avLst/>
              <a:gdLst>
                <a:gd name="connsiteX0" fmla="*/ 60961 w 1853389"/>
                <a:gd name="connsiteY0" fmla="*/ 0 h 365761"/>
                <a:gd name="connsiteX1" fmla="*/ 1792428 w 1853389"/>
                <a:gd name="connsiteY1" fmla="*/ 0 h 365761"/>
                <a:gd name="connsiteX2" fmla="*/ 1853389 w 1853389"/>
                <a:gd name="connsiteY2" fmla="*/ 60961 h 365761"/>
                <a:gd name="connsiteX3" fmla="*/ 1853389 w 1853389"/>
                <a:gd name="connsiteY3" fmla="*/ 365761 h 365761"/>
                <a:gd name="connsiteX4" fmla="*/ 1853389 w 1853389"/>
                <a:gd name="connsiteY4" fmla="*/ 365761 h 365761"/>
                <a:gd name="connsiteX5" fmla="*/ 0 w 1853389"/>
                <a:gd name="connsiteY5" fmla="*/ 365761 h 365761"/>
                <a:gd name="connsiteX6" fmla="*/ 0 w 1853389"/>
                <a:gd name="connsiteY6" fmla="*/ 365761 h 365761"/>
                <a:gd name="connsiteX7" fmla="*/ 0 w 1853389"/>
                <a:gd name="connsiteY7" fmla="*/ 60961 h 365761"/>
                <a:gd name="connsiteX8" fmla="*/ 60961 w 1853389"/>
                <a:gd name="connsiteY8" fmla="*/ 0 h 3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389" h="365761">
                  <a:moveTo>
                    <a:pt x="60961" y="0"/>
                  </a:moveTo>
                  <a:lnTo>
                    <a:pt x="1792428" y="0"/>
                  </a:lnTo>
                  <a:cubicBezTo>
                    <a:pt x="1826096" y="0"/>
                    <a:pt x="1853389" y="27293"/>
                    <a:pt x="1853389" y="60961"/>
                  </a:cubicBezTo>
                  <a:lnTo>
                    <a:pt x="1853389" y="365761"/>
                  </a:lnTo>
                  <a:lnTo>
                    <a:pt x="1853389" y="365761"/>
                  </a:lnTo>
                  <a:lnTo>
                    <a:pt x="0" y="365761"/>
                  </a:lnTo>
                  <a:lnTo>
                    <a:pt x="0" y="365761"/>
                  </a:lnTo>
                  <a:lnTo>
                    <a:pt x="0" y="60961"/>
                  </a:lnTo>
                  <a:cubicBezTo>
                    <a:pt x="0" y="27293"/>
                    <a:pt x="27293" y="0"/>
                    <a:pt x="60961" y="0"/>
                  </a:cubicBezTo>
                  <a:close/>
                </a:path>
              </a:pathLst>
            </a:cu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0" scaled="1"/>
              <a:tileRect/>
            </a:gra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4525" tIns="44525" rIns="44525" bIns="26670" numCol="1" spcCol="1270" anchor="ctr" anchorCtr="0">
              <a:noAutofit/>
            </a:bodyPr>
            <a:lstStyle/>
            <a:p>
              <a:pPr lvl="0" algn="ctr" defTabSz="622300">
                <a:lnSpc>
                  <a:spcPct val="90000"/>
                </a:lnSpc>
                <a:spcBef>
                  <a:spcPct val="0"/>
                </a:spcBef>
                <a:spcAft>
                  <a:spcPct val="5000"/>
                </a:spcAft>
              </a:pPr>
              <a:r>
                <a:rPr lang="en-US" sz="1400" b="1" kern="1200" smtClean="0">
                  <a:latin typeface="helvetica" panose="020B0604020202020204" pitchFamily="34" charset="0"/>
                  <a:cs typeface="helvetica" panose="020B0604020202020204" pitchFamily="34" charset="0"/>
                </a:rPr>
                <a:t>Service Brakes</a:t>
              </a:r>
              <a:endParaRPr lang="en-US" sz="1400" b="1" kern="1200" dirty="0">
                <a:latin typeface="helvetica" panose="020B0604020202020204" pitchFamily="34" charset="0"/>
                <a:cs typeface="helvetica" panose="020B0604020202020204" pitchFamily="34" charset="0"/>
              </a:endParaRPr>
            </a:p>
          </p:txBody>
        </p:sp>
        <p:sp>
          <p:nvSpPr>
            <p:cNvPr id="12" name="Freeform 11"/>
            <p:cNvSpPr/>
            <p:nvPr/>
          </p:nvSpPr>
          <p:spPr>
            <a:xfrm>
              <a:off x="1276912" y="4223994"/>
              <a:ext cx="1853389" cy="457200"/>
            </a:xfrm>
            <a:custGeom>
              <a:avLst/>
              <a:gdLst>
                <a:gd name="connsiteX0" fmla="*/ 60961 w 1853389"/>
                <a:gd name="connsiteY0" fmla="*/ 0 h 365761"/>
                <a:gd name="connsiteX1" fmla="*/ 1792428 w 1853389"/>
                <a:gd name="connsiteY1" fmla="*/ 0 h 365761"/>
                <a:gd name="connsiteX2" fmla="*/ 1853389 w 1853389"/>
                <a:gd name="connsiteY2" fmla="*/ 60961 h 365761"/>
                <a:gd name="connsiteX3" fmla="*/ 1853389 w 1853389"/>
                <a:gd name="connsiteY3" fmla="*/ 365761 h 365761"/>
                <a:gd name="connsiteX4" fmla="*/ 1853389 w 1853389"/>
                <a:gd name="connsiteY4" fmla="*/ 365761 h 365761"/>
                <a:gd name="connsiteX5" fmla="*/ 0 w 1853389"/>
                <a:gd name="connsiteY5" fmla="*/ 365761 h 365761"/>
                <a:gd name="connsiteX6" fmla="*/ 0 w 1853389"/>
                <a:gd name="connsiteY6" fmla="*/ 365761 h 365761"/>
                <a:gd name="connsiteX7" fmla="*/ 0 w 1853389"/>
                <a:gd name="connsiteY7" fmla="*/ 60961 h 365761"/>
                <a:gd name="connsiteX8" fmla="*/ 60961 w 1853389"/>
                <a:gd name="connsiteY8" fmla="*/ 0 h 3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389" h="365761">
                  <a:moveTo>
                    <a:pt x="60961" y="0"/>
                  </a:moveTo>
                  <a:lnTo>
                    <a:pt x="1792428" y="0"/>
                  </a:lnTo>
                  <a:cubicBezTo>
                    <a:pt x="1826096" y="0"/>
                    <a:pt x="1853389" y="27293"/>
                    <a:pt x="1853389" y="60961"/>
                  </a:cubicBezTo>
                  <a:lnTo>
                    <a:pt x="1853389" y="365761"/>
                  </a:lnTo>
                  <a:lnTo>
                    <a:pt x="1853389" y="365761"/>
                  </a:lnTo>
                  <a:lnTo>
                    <a:pt x="0" y="365761"/>
                  </a:lnTo>
                  <a:lnTo>
                    <a:pt x="0" y="365761"/>
                  </a:lnTo>
                  <a:lnTo>
                    <a:pt x="0" y="60961"/>
                  </a:lnTo>
                  <a:cubicBezTo>
                    <a:pt x="0" y="27293"/>
                    <a:pt x="27293" y="0"/>
                    <a:pt x="60961" y="0"/>
                  </a:cubicBezTo>
                  <a:close/>
                </a:path>
              </a:pathLst>
            </a:cu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0" scaled="1"/>
              <a:tileRect/>
            </a:gra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4525" tIns="44525" rIns="44525" bIns="26670" numCol="1" spcCol="1270" anchor="ctr" anchorCtr="0">
              <a:noAutofit/>
            </a:bodyPr>
            <a:lstStyle/>
            <a:p>
              <a:pPr lvl="0" algn="ctr" defTabSz="622300">
                <a:lnSpc>
                  <a:spcPct val="90000"/>
                </a:lnSpc>
                <a:spcBef>
                  <a:spcPct val="0"/>
                </a:spcBef>
                <a:spcAft>
                  <a:spcPct val="5000"/>
                </a:spcAft>
              </a:pPr>
              <a:r>
                <a:rPr lang="en-US" sz="1400" b="1" kern="1200" smtClean="0">
                  <a:latin typeface="helvetica" panose="020B0604020202020204" pitchFamily="34" charset="0"/>
                  <a:cs typeface="helvetica" panose="020B0604020202020204" pitchFamily="34" charset="0"/>
                </a:rPr>
                <a:t>Drum Brakes</a:t>
              </a:r>
              <a:endParaRPr lang="en-US" sz="1400" b="1" kern="1200" dirty="0">
                <a:latin typeface="helvetica" panose="020B0604020202020204" pitchFamily="34" charset="0"/>
                <a:cs typeface="helvetica" panose="020B0604020202020204" pitchFamily="34" charset="0"/>
              </a:endParaRPr>
            </a:p>
          </p:txBody>
        </p:sp>
        <p:sp>
          <p:nvSpPr>
            <p:cNvPr id="13" name="Rectangle 12"/>
            <p:cNvSpPr/>
            <p:nvPr/>
          </p:nvSpPr>
          <p:spPr>
            <a:xfrm>
              <a:off x="3362676" y="3070493"/>
              <a:ext cx="2539023" cy="1055661"/>
            </a:xfrm>
            <a:prstGeom prst="rect">
              <a:avLst/>
            </a:prstGeom>
            <a:blipFill rotWithShape="1">
              <a:blip r:embed="rId7" cstate="email">
                <a:extLst>
                  <a:ext uri="{28A0092B-C50C-407E-A947-70E740481C1C}">
                    <a14:useLocalDpi xmlns:a14="http://schemas.microsoft.com/office/drawing/2010/main"/>
                  </a:ext>
                </a:extLst>
              </a:blip>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886200" y="4223994"/>
              <a:ext cx="1853389" cy="457200"/>
            </a:xfrm>
            <a:custGeom>
              <a:avLst/>
              <a:gdLst>
                <a:gd name="connsiteX0" fmla="*/ 60961 w 1853389"/>
                <a:gd name="connsiteY0" fmla="*/ 0 h 365761"/>
                <a:gd name="connsiteX1" fmla="*/ 1792428 w 1853389"/>
                <a:gd name="connsiteY1" fmla="*/ 0 h 365761"/>
                <a:gd name="connsiteX2" fmla="*/ 1853389 w 1853389"/>
                <a:gd name="connsiteY2" fmla="*/ 60961 h 365761"/>
                <a:gd name="connsiteX3" fmla="*/ 1853389 w 1853389"/>
                <a:gd name="connsiteY3" fmla="*/ 365761 h 365761"/>
                <a:gd name="connsiteX4" fmla="*/ 1853389 w 1853389"/>
                <a:gd name="connsiteY4" fmla="*/ 365761 h 365761"/>
                <a:gd name="connsiteX5" fmla="*/ 0 w 1853389"/>
                <a:gd name="connsiteY5" fmla="*/ 365761 h 365761"/>
                <a:gd name="connsiteX6" fmla="*/ 0 w 1853389"/>
                <a:gd name="connsiteY6" fmla="*/ 365761 h 365761"/>
                <a:gd name="connsiteX7" fmla="*/ 0 w 1853389"/>
                <a:gd name="connsiteY7" fmla="*/ 60961 h 365761"/>
                <a:gd name="connsiteX8" fmla="*/ 60961 w 1853389"/>
                <a:gd name="connsiteY8" fmla="*/ 0 h 3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389" h="365761">
                  <a:moveTo>
                    <a:pt x="60961" y="0"/>
                  </a:moveTo>
                  <a:lnTo>
                    <a:pt x="1792428" y="0"/>
                  </a:lnTo>
                  <a:cubicBezTo>
                    <a:pt x="1826096" y="0"/>
                    <a:pt x="1853389" y="27293"/>
                    <a:pt x="1853389" y="60961"/>
                  </a:cubicBezTo>
                  <a:lnTo>
                    <a:pt x="1853389" y="365761"/>
                  </a:lnTo>
                  <a:lnTo>
                    <a:pt x="1853389" y="365761"/>
                  </a:lnTo>
                  <a:lnTo>
                    <a:pt x="0" y="365761"/>
                  </a:lnTo>
                  <a:lnTo>
                    <a:pt x="0" y="365761"/>
                  </a:lnTo>
                  <a:lnTo>
                    <a:pt x="0" y="60961"/>
                  </a:lnTo>
                  <a:cubicBezTo>
                    <a:pt x="0" y="27293"/>
                    <a:pt x="27293" y="0"/>
                    <a:pt x="60961" y="0"/>
                  </a:cubicBezTo>
                  <a:close/>
                </a:path>
              </a:pathLst>
            </a:cu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0" scaled="1"/>
              <a:tileRect/>
            </a:gra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4525" tIns="44525" rIns="44525" bIns="26670" numCol="1" spcCol="1270" anchor="ctr" anchorCtr="0">
              <a:noAutofit/>
            </a:bodyPr>
            <a:lstStyle/>
            <a:p>
              <a:pPr lvl="0" algn="ctr" defTabSz="622300">
                <a:lnSpc>
                  <a:spcPct val="90000"/>
                </a:lnSpc>
                <a:spcBef>
                  <a:spcPct val="0"/>
                </a:spcBef>
                <a:spcAft>
                  <a:spcPct val="5000"/>
                </a:spcAft>
              </a:pPr>
              <a:r>
                <a:rPr lang="en-US" sz="1400" b="1" kern="1200" dirty="0" smtClean="0">
                  <a:latin typeface="helvetica" panose="020B0604020202020204" pitchFamily="34" charset="0"/>
                  <a:cs typeface="helvetica" panose="020B0604020202020204" pitchFamily="34" charset="0"/>
                </a:rPr>
                <a:t>Wet and Dry Friction Material</a:t>
              </a:r>
              <a:endParaRPr lang="en-US" sz="1400" b="1" kern="1200" dirty="0">
                <a:latin typeface="helvetica" panose="020B0604020202020204" pitchFamily="34" charset="0"/>
                <a:cs typeface="helvetica" panose="020B0604020202020204" pitchFamily="34" charset="0"/>
              </a:endParaRPr>
            </a:p>
          </p:txBody>
        </p:sp>
        <p:sp>
          <p:nvSpPr>
            <p:cNvPr id="15" name="Rectangle 14"/>
            <p:cNvSpPr/>
            <p:nvPr/>
          </p:nvSpPr>
          <p:spPr>
            <a:xfrm>
              <a:off x="1143773" y="4895231"/>
              <a:ext cx="2044434" cy="1574042"/>
            </a:xfrm>
            <a:prstGeom prst="rect">
              <a:avLst/>
            </a:prstGeom>
            <a:blipFill>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1467882" y="6172200"/>
              <a:ext cx="1853389" cy="457200"/>
            </a:xfrm>
            <a:custGeom>
              <a:avLst/>
              <a:gdLst>
                <a:gd name="connsiteX0" fmla="*/ 60961 w 1853389"/>
                <a:gd name="connsiteY0" fmla="*/ 0 h 365761"/>
                <a:gd name="connsiteX1" fmla="*/ 1792428 w 1853389"/>
                <a:gd name="connsiteY1" fmla="*/ 0 h 365761"/>
                <a:gd name="connsiteX2" fmla="*/ 1853389 w 1853389"/>
                <a:gd name="connsiteY2" fmla="*/ 60961 h 365761"/>
                <a:gd name="connsiteX3" fmla="*/ 1853389 w 1853389"/>
                <a:gd name="connsiteY3" fmla="*/ 365761 h 365761"/>
                <a:gd name="connsiteX4" fmla="*/ 1853389 w 1853389"/>
                <a:gd name="connsiteY4" fmla="*/ 365761 h 365761"/>
                <a:gd name="connsiteX5" fmla="*/ 0 w 1853389"/>
                <a:gd name="connsiteY5" fmla="*/ 365761 h 365761"/>
                <a:gd name="connsiteX6" fmla="*/ 0 w 1853389"/>
                <a:gd name="connsiteY6" fmla="*/ 365761 h 365761"/>
                <a:gd name="connsiteX7" fmla="*/ 0 w 1853389"/>
                <a:gd name="connsiteY7" fmla="*/ 60961 h 365761"/>
                <a:gd name="connsiteX8" fmla="*/ 60961 w 1853389"/>
                <a:gd name="connsiteY8" fmla="*/ 0 h 3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389" h="365761">
                  <a:moveTo>
                    <a:pt x="60961" y="0"/>
                  </a:moveTo>
                  <a:lnTo>
                    <a:pt x="1792428" y="0"/>
                  </a:lnTo>
                  <a:cubicBezTo>
                    <a:pt x="1826096" y="0"/>
                    <a:pt x="1853389" y="27293"/>
                    <a:pt x="1853389" y="60961"/>
                  </a:cubicBezTo>
                  <a:lnTo>
                    <a:pt x="1853389" y="365761"/>
                  </a:lnTo>
                  <a:lnTo>
                    <a:pt x="1853389" y="365761"/>
                  </a:lnTo>
                  <a:lnTo>
                    <a:pt x="0" y="365761"/>
                  </a:lnTo>
                  <a:lnTo>
                    <a:pt x="0" y="365761"/>
                  </a:lnTo>
                  <a:lnTo>
                    <a:pt x="0" y="60961"/>
                  </a:lnTo>
                  <a:cubicBezTo>
                    <a:pt x="0" y="27293"/>
                    <a:pt x="27293" y="0"/>
                    <a:pt x="60961" y="0"/>
                  </a:cubicBezTo>
                  <a:close/>
                </a:path>
              </a:pathLst>
            </a:cu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0" scaled="1"/>
              <a:tileRect/>
            </a:gra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4525" tIns="44525" rIns="44525" bIns="26670" numCol="1" spcCol="1270" anchor="ctr" anchorCtr="0">
              <a:noAutofit/>
            </a:bodyPr>
            <a:lstStyle/>
            <a:p>
              <a:pPr lvl="0" algn="ctr" defTabSz="622300">
                <a:lnSpc>
                  <a:spcPct val="90000"/>
                </a:lnSpc>
                <a:spcBef>
                  <a:spcPct val="0"/>
                </a:spcBef>
                <a:spcAft>
                  <a:spcPct val="5000"/>
                </a:spcAft>
              </a:pPr>
              <a:r>
                <a:rPr lang="en-US" sz="1400" b="1" kern="1200" dirty="0" smtClean="0">
                  <a:latin typeface="helvetica" panose="020B0604020202020204" pitchFamily="34" charset="0"/>
                  <a:cs typeface="helvetica" panose="020B0604020202020204" pitchFamily="34" charset="0"/>
                </a:rPr>
                <a:t>Turbine – Yaw and Rotor Brakes</a:t>
              </a:r>
              <a:endParaRPr lang="en-US" sz="1400" b="1" kern="1200" dirty="0">
                <a:latin typeface="helvetica" panose="020B0604020202020204" pitchFamily="34" charset="0"/>
                <a:cs typeface="helvetica" panose="020B0604020202020204" pitchFamily="34" charset="0"/>
              </a:endParaRPr>
            </a:p>
          </p:txBody>
        </p:sp>
        <p:sp>
          <p:nvSpPr>
            <p:cNvPr id="17" name="Rectangle 16"/>
            <p:cNvSpPr/>
            <p:nvPr/>
          </p:nvSpPr>
          <p:spPr>
            <a:xfrm>
              <a:off x="6085075" y="2933818"/>
              <a:ext cx="1769907" cy="1675842"/>
            </a:xfrm>
            <a:prstGeom prst="rect">
              <a:avLst/>
            </a:prstGeom>
            <a:blipFill rotWithShape="1">
              <a:blip r:embed="rId10" cstate="email">
                <a:extLst>
                  <a:ext uri="{28A0092B-C50C-407E-A947-70E740481C1C}">
                    <a14:useLocalDpi xmlns:a14="http://schemas.microsoft.com/office/drawing/2010/main"/>
                  </a:ext>
                </a:extLst>
              </a:blip>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6238539" y="4223994"/>
              <a:ext cx="1853389" cy="457200"/>
            </a:xfrm>
            <a:custGeom>
              <a:avLst/>
              <a:gdLst>
                <a:gd name="connsiteX0" fmla="*/ 60961 w 1853389"/>
                <a:gd name="connsiteY0" fmla="*/ 0 h 365761"/>
                <a:gd name="connsiteX1" fmla="*/ 1792428 w 1853389"/>
                <a:gd name="connsiteY1" fmla="*/ 0 h 365761"/>
                <a:gd name="connsiteX2" fmla="*/ 1853389 w 1853389"/>
                <a:gd name="connsiteY2" fmla="*/ 60961 h 365761"/>
                <a:gd name="connsiteX3" fmla="*/ 1853389 w 1853389"/>
                <a:gd name="connsiteY3" fmla="*/ 365761 h 365761"/>
                <a:gd name="connsiteX4" fmla="*/ 1853389 w 1853389"/>
                <a:gd name="connsiteY4" fmla="*/ 365761 h 365761"/>
                <a:gd name="connsiteX5" fmla="*/ 0 w 1853389"/>
                <a:gd name="connsiteY5" fmla="*/ 365761 h 365761"/>
                <a:gd name="connsiteX6" fmla="*/ 0 w 1853389"/>
                <a:gd name="connsiteY6" fmla="*/ 365761 h 365761"/>
                <a:gd name="connsiteX7" fmla="*/ 0 w 1853389"/>
                <a:gd name="connsiteY7" fmla="*/ 60961 h 365761"/>
                <a:gd name="connsiteX8" fmla="*/ 60961 w 1853389"/>
                <a:gd name="connsiteY8" fmla="*/ 0 h 3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389" h="365761">
                  <a:moveTo>
                    <a:pt x="60961" y="0"/>
                  </a:moveTo>
                  <a:lnTo>
                    <a:pt x="1792428" y="0"/>
                  </a:lnTo>
                  <a:cubicBezTo>
                    <a:pt x="1826096" y="0"/>
                    <a:pt x="1853389" y="27293"/>
                    <a:pt x="1853389" y="60961"/>
                  </a:cubicBezTo>
                  <a:lnTo>
                    <a:pt x="1853389" y="365761"/>
                  </a:lnTo>
                  <a:lnTo>
                    <a:pt x="1853389" y="365761"/>
                  </a:lnTo>
                  <a:lnTo>
                    <a:pt x="0" y="365761"/>
                  </a:lnTo>
                  <a:lnTo>
                    <a:pt x="0" y="365761"/>
                  </a:lnTo>
                  <a:lnTo>
                    <a:pt x="0" y="60961"/>
                  </a:lnTo>
                  <a:cubicBezTo>
                    <a:pt x="0" y="27293"/>
                    <a:pt x="27293" y="0"/>
                    <a:pt x="60961" y="0"/>
                  </a:cubicBezTo>
                  <a:close/>
                </a:path>
              </a:pathLst>
            </a:cu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0" scaled="1"/>
              <a:tileRect/>
            </a:gra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4525" tIns="44525" rIns="44525" bIns="26670" numCol="1" spcCol="1270" anchor="ctr" anchorCtr="0">
              <a:noAutofit/>
            </a:bodyPr>
            <a:lstStyle/>
            <a:p>
              <a:pPr lvl="0" algn="ctr" defTabSz="622300">
                <a:lnSpc>
                  <a:spcPct val="90000"/>
                </a:lnSpc>
                <a:spcBef>
                  <a:spcPct val="0"/>
                </a:spcBef>
                <a:spcAft>
                  <a:spcPct val="5000"/>
                </a:spcAft>
              </a:pPr>
              <a:r>
                <a:rPr lang="en-US" sz="1400" b="1" kern="1200" smtClean="0">
                  <a:latin typeface="helvetica" panose="020B0604020202020204" pitchFamily="34" charset="0"/>
                  <a:cs typeface="helvetica" panose="020B0604020202020204" pitchFamily="34" charset="0"/>
                </a:rPr>
                <a:t>Hydraulic Control Products</a:t>
              </a:r>
              <a:endParaRPr lang="en-US" sz="1400" b="1" kern="1200" dirty="0">
                <a:latin typeface="helvetica" panose="020B0604020202020204" pitchFamily="34" charset="0"/>
                <a:cs typeface="helvetica" panose="020B0604020202020204" pitchFamily="34" charset="0"/>
              </a:endParaRPr>
            </a:p>
          </p:txBody>
        </p:sp>
        <p:sp>
          <p:nvSpPr>
            <p:cNvPr id="19" name="Rectangle 18"/>
            <p:cNvSpPr/>
            <p:nvPr/>
          </p:nvSpPr>
          <p:spPr>
            <a:xfrm>
              <a:off x="6034265" y="4898840"/>
              <a:ext cx="2044434" cy="1510829"/>
            </a:xfrm>
            <a:prstGeom prst="rect">
              <a:avLst/>
            </a:prstGeom>
            <a:blipFill>
              <a:blip r:embed="rId11" cstate="email">
                <a:extLst>
                  <a:ext uri="{28A0092B-C50C-407E-A947-70E740481C1C}">
                    <a14:useLocalDpi xmlns:a14="http://schemas.microsoft.com/office/drawing/2010/main"/>
                  </a:ext>
                </a:extLst>
              </a:blip>
              <a:srcRect/>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0" name="Freeform 19"/>
            <p:cNvSpPr/>
            <p:nvPr/>
          </p:nvSpPr>
          <p:spPr>
            <a:xfrm>
              <a:off x="6284381" y="6172200"/>
              <a:ext cx="1853389" cy="457200"/>
            </a:xfrm>
            <a:custGeom>
              <a:avLst/>
              <a:gdLst>
                <a:gd name="connsiteX0" fmla="*/ 60961 w 1853389"/>
                <a:gd name="connsiteY0" fmla="*/ 0 h 365761"/>
                <a:gd name="connsiteX1" fmla="*/ 1792428 w 1853389"/>
                <a:gd name="connsiteY1" fmla="*/ 0 h 365761"/>
                <a:gd name="connsiteX2" fmla="*/ 1853389 w 1853389"/>
                <a:gd name="connsiteY2" fmla="*/ 60961 h 365761"/>
                <a:gd name="connsiteX3" fmla="*/ 1853389 w 1853389"/>
                <a:gd name="connsiteY3" fmla="*/ 365761 h 365761"/>
                <a:gd name="connsiteX4" fmla="*/ 1853389 w 1853389"/>
                <a:gd name="connsiteY4" fmla="*/ 365761 h 365761"/>
                <a:gd name="connsiteX5" fmla="*/ 0 w 1853389"/>
                <a:gd name="connsiteY5" fmla="*/ 365761 h 365761"/>
                <a:gd name="connsiteX6" fmla="*/ 0 w 1853389"/>
                <a:gd name="connsiteY6" fmla="*/ 365761 h 365761"/>
                <a:gd name="connsiteX7" fmla="*/ 0 w 1853389"/>
                <a:gd name="connsiteY7" fmla="*/ 60961 h 365761"/>
                <a:gd name="connsiteX8" fmla="*/ 60961 w 1853389"/>
                <a:gd name="connsiteY8" fmla="*/ 0 h 3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389" h="365761">
                  <a:moveTo>
                    <a:pt x="60961" y="0"/>
                  </a:moveTo>
                  <a:lnTo>
                    <a:pt x="1792428" y="0"/>
                  </a:lnTo>
                  <a:cubicBezTo>
                    <a:pt x="1826096" y="0"/>
                    <a:pt x="1853389" y="27293"/>
                    <a:pt x="1853389" y="60961"/>
                  </a:cubicBezTo>
                  <a:lnTo>
                    <a:pt x="1853389" y="365761"/>
                  </a:lnTo>
                  <a:lnTo>
                    <a:pt x="1853389" y="365761"/>
                  </a:lnTo>
                  <a:lnTo>
                    <a:pt x="0" y="365761"/>
                  </a:lnTo>
                  <a:lnTo>
                    <a:pt x="0" y="365761"/>
                  </a:lnTo>
                  <a:lnTo>
                    <a:pt x="0" y="60961"/>
                  </a:lnTo>
                  <a:cubicBezTo>
                    <a:pt x="0" y="27293"/>
                    <a:pt x="27293" y="0"/>
                    <a:pt x="60961" y="0"/>
                  </a:cubicBezTo>
                  <a:close/>
                </a:path>
              </a:pathLst>
            </a:cu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0" scaled="1"/>
              <a:tileRect/>
            </a:gra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4525" tIns="44525" rIns="44525" bIns="26670" numCol="1" spcCol="1270" anchor="ctr" anchorCtr="0">
              <a:noAutofit/>
            </a:bodyPr>
            <a:lstStyle/>
            <a:p>
              <a:pPr lvl="0" algn="ctr" defTabSz="622300">
                <a:lnSpc>
                  <a:spcPct val="90000"/>
                </a:lnSpc>
                <a:spcBef>
                  <a:spcPct val="0"/>
                </a:spcBef>
                <a:spcAft>
                  <a:spcPct val="5000"/>
                </a:spcAft>
              </a:pPr>
              <a:r>
                <a:rPr lang="en-US" sz="1400" b="1" kern="1200" smtClean="0">
                  <a:latin typeface="helvetica" panose="020B0604020202020204" pitchFamily="34" charset="0"/>
                  <a:cs typeface="helvetica" panose="020B0604020202020204" pitchFamily="34" charset="0"/>
                </a:rPr>
                <a:t>Spare Parts</a:t>
              </a:r>
              <a:endParaRPr lang="en-US" sz="1400" b="1" kern="1200" dirty="0">
                <a:latin typeface="helvetica" panose="020B0604020202020204" pitchFamily="34" charset="0"/>
                <a:cs typeface="helvetica" panose="020B0604020202020204" pitchFamily="34" charset="0"/>
              </a:endParaRPr>
            </a:p>
          </p:txBody>
        </p:sp>
        <p:sp>
          <p:nvSpPr>
            <p:cNvPr id="21" name="Rectangle 20"/>
            <p:cNvSpPr/>
            <p:nvPr/>
          </p:nvSpPr>
          <p:spPr>
            <a:xfrm>
              <a:off x="3564399" y="4898840"/>
              <a:ext cx="2044434" cy="1510829"/>
            </a:xfrm>
            <a:prstGeom prst="rect">
              <a:avLst/>
            </a:prstGeom>
            <a:blipFill>
              <a:blip r:embed="rId12" cstate="email">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a:ext>
                </a:extLst>
              </a:blip>
              <a:srcRect/>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2" name="Freeform 21"/>
            <p:cNvSpPr/>
            <p:nvPr/>
          </p:nvSpPr>
          <p:spPr>
            <a:xfrm>
              <a:off x="3888515" y="6172200"/>
              <a:ext cx="1853389" cy="457200"/>
            </a:xfrm>
            <a:custGeom>
              <a:avLst/>
              <a:gdLst>
                <a:gd name="connsiteX0" fmla="*/ 60961 w 1853389"/>
                <a:gd name="connsiteY0" fmla="*/ 0 h 365761"/>
                <a:gd name="connsiteX1" fmla="*/ 1792428 w 1853389"/>
                <a:gd name="connsiteY1" fmla="*/ 0 h 365761"/>
                <a:gd name="connsiteX2" fmla="*/ 1853389 w 1853389"/>
                <a:gd name="connsiteY2" fmla="*/ 60961 h 365761"/>
                <a:gd name="connsiteX3" fmla="*/ 1853389 w 1853389"/>
                <a:gd name="connsiteY3" fmla="*/ 365761 h 365761"/>
                <a:gd name="connsiteX4" fmla="*/ 1853389 w 1853389"/>
                <a:gd name="connsiteY4" fmla="*/ 365761 h 365761"/>
                <a:gd name="connsiteX5" fmla="*/ 0 w 1853389"/>
                <a:gd name="connsiteY5" fmla="*/ 365761 h 365761"/>
                <a:gd name="connsiteX6" fmla="*/ 0 w 1853389"/>
                <a:gd name="connsiteY6" fmla="*/ 365761 h 365761"/>
                <a:gd name="connsiteX7" fmla="*/ 0 w 1853389"/>
                <a:gd name="connsiteY7" fmla="*/ 60961 h 365761"/>
                <a:gd name="connsiteX8" fmla="*/ 60961 w 1853389"/>
                <a:gd name="connsiteY8" fmla="*/ 0 h 3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389" h="365761">
                  <a:moveTo>
                    <a:pt x="60961" y="0"/>
                  </a:moveTo>
                  <a:lnTo>
                    <a:pt x="1792428" y="0"/>
                  </a:lnTo>
                  <a:cubicBezTo>
                    <a:pt x="1826096" y="0"/>
                    <a:pt x="1853389" y="27293"/>
                    <a:pt x="1853389" y="60961"/>
                  </a:cubicBezTo>
                  <a:lnTo>
                    <a:pt x="1853389" y="365761"/>
                  </a:lnTo>
                  <a:lnTo>
                    <a:pt x="1853389" y="365761"/>
                  </a:lnTo>
                  <a:lnTo>
                    <a:pt x="0" y="365761"/>
                  </a:lnTo>
                  <a:lnTo>
                    <a:pt x="0" y="365761"/>
                  </a:lnTo>
                  <a:lnTo>
                    <a:pt x="0" y="60961"/>
                  </a:lnTo>
                  <a:cubicBezTo>
                    <a:pt x="0" y="27293"/>
                    <a:pt x="27293" y="0"/>
                    <a:pt x="60961" y="0"/>
                  </a:cubicBezTo>
                  <a:close/>
                </a:path>
              </a:pathLst>
            </a:custGeom>
            <a:gradFill flip="none" rotWithShape="0">
              <a:gsLst>
                <a:gs pos="0">
                  <a:schemeClr val="accent2">
                    <a:hueOff val="0"/>
                    <a:satOff val="0"/>
                    <a:lumOff val="0"/>
                    <a:shade val="30000"/>
                    <a:satMod val="115000"/>
                  </a:schemeClr>
                </a:gs>
                <a:gs pos="50000">
                  <a:schemeClr val="accent2">
                    <a:hueOff val="0"/>
                    <a:satOff val="0"/>
                    <a:lumOff val="0"/>
                    <a:shade val="67500"/>
                    <a:satMod val="115000"/>
                  </a:schemeClr>
                </a:gs>
                <a:gs pos="100000">
                  <a:schemeClr val="accent2">
                    <a:hueOff val="0"/>
                    <a:satOff val="0"/>
                    <a:lumOff val="0"/>
                    <a:shade val="100000"/>
                    <a:satMod val="115000"/>
                  </a:schemeClr>
                </a:gs>
              </a:gsLst>
              <a:lin ang="0" scaled="1"/>
              <a:tileRect/>
            </a:gra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4525" tIns="44525" rIns="44525" bIns="26670" numCol="1" spcCol="1270" anchor="ctr" anchorCtr="0">
              <a:noAutofit/>
            </a:bodyPr>
            <a:lstStyle/>
            <a:p>
              <a:pPr lvl="0" algn="ctr" defTabSz="622300">
                <a:lnSpc>
                  <a:spcPct val="90000"/>
                </a:lnSpc>
                <a:spcBef>
                  <a:spcPct val="0"/>
                </a:spcBef>
                <a:spcAft>
                  <a:spcPct val="5000"/>
                </a:spcAft>
              </a:pPr>
              <a:r>
                <a:rPr lang="en-US" sz="1400" b="1" kern="1200" dirty="0" smtClean="0">
                  <a:latin typeface="helvetica" panose="020B0604020202020204" pitchFamily="34" charset="0"/>
                  <a:cs typeface="helvetica" panose="020B0604020202020204" pitchFamily="34" charset="0"/>
                </a:rPr>
                <a:t>Carbon/ Carbon Composite</a:t>
              </a:r>
              <a:endParaRPr lang="en-US" sz="1400" b="1" kern="1200" dirty="0">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1159545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CBF Theme1">
  <a:themeElements>
    <a:clrScheme name="Custom 6">
      <a:dk1>
        <a:srgbClr val="003591"/>
      </a:dk1>
      <a:lt1>
        <a:sysClr val="window" lastClr="FFFFFF"/>
      </a:lt1>
      <a:dk2>
        <a:srgbClr val="596984"/>
      </a:dk2>
      <a:lt2>
        <a:srgbClr val="ACCBF9"/>
      </a:lt2>
      <a:accent1>
        <a:srgbClr val="596984"/>
      </a:accent1>
      <a:accent2>
        <a:srgbClr val="003591"/>
      </a:accent2>
      <a:accent3>
        <a:srgbClr val="FFFF66"/>
      </a:accent3>
      <a:accent4>
        <a:srgbClr val="00EE00"/>
      </a:accent4>
      <a:accent5>
        <a:srgbClr val="8BD6F6"/>
      </a:accent5>
      <a:accent6>
        <a:srgbClr val="9D90A0"/>
      </a:accent6>
      <a:hlink>
        <a:srgbClr val="003591"/>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6">
      <a:dk1>
        <a:srgbClr val="003591"/>
      </a:dk1>
      <a:lt1>
        <a:sysClr val="window" lastClr="FFFFFF"/>
      </a:lt1>
      <a:dk2>
        <a:srgbClr val="596984"/>
      </a:dk2>
      <a:lt2>
        <a:srgbClr val="ACCBF9"/>
      </a:lt2>
      <a:accent1>
        <a:srgbClr val="596984"/>
      </a:accent1>
      <a:accent2>
        <a:srgbClr val="003591"/>
      </a:accent2>
      <a:accent3>
        <a:srgbClr val="F53F5B"/>
      </a:accent3>
      <a:accent4>
        <a:srgbClr val="35C4B5"/>
      </a:accent4>
      <a:accent5>
        <a:srgbClr val="8BD6F6"/>
      </a:accent5>
      <a:accent6>
        <a:srgbClr val="9D90A0"/>
      </a:accent6>
      <a:hlink>
        <a:srgbClr val="003591"/>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C0C4100D99914D8E924C21FF38510C" ma:contentTypeVersion="0" ma:contentTypeDescription="Create a new document." ma:contentTypeScope="" ma:versionID="ca5ede09a654bdaba3658d1a69ee8325">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E5DB20-110C-4DBF-95B6-CBDBBDF71A38}">
  <ds:schemaRefs>
    <ds:schemaRef ds:uri="http://www.w3.org/XML/1998/namespace"/>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B285CD99-A92B-4F8F-906B-D0B2E4377228}">
  <ds:schemaRefs>
    <ds:schemaRef ds:uri="http://schemas.microsoft.com/sharepoint/v3/contenttype/forms"/>
  </ds:schemaRefs>
</ds:datastoreItem>
</file>

<file path=customXml/itemProps3.xml><?xml version="1.0" encoding="utf-8"?>
<ds:datastoreItem xmlns:ds="http://schemas.openxmlformats.org/officeDocument/2006/customXml" ds:itemID="{FFE4D320-AEF5-462C-96B5-4DE2002E7B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CBF Theme1</Template>
  <TotalTime>14662</TotalTime>
  <Words>1344</Words>
  <Application>Microsoft Office PowerPoint</Application>
  <PresentationFormat>On-screen Show (4:3)</PresentationFormat>
  <Paragraphs>289</Paragraphs>
  <Slides>25</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Arial Narrow</vt:lpstr>
      <vt:lpstr>Calibri</vt:lpstr>
      <vt:lpstr>helvetica</vt:lpstr>
      <vt:lpstr>helvetica</vt:lpstr>
      <vt:lpstr>Wingdings</vt:lpstr>
      <vt:lpstr>CBF Theme1</vt:lpstr>
      <vt:lpstr>Custom Design</vt:lpstr>
      <vt:lpstr>CBF Overview Date </vt:lpstr>
      <vt:lpstr>Agenda</vt:lpstr>
      <vt:lpstr>Carlisle Companies (NYSE:CSL)</vt:lpstr>
      <vt:lpstr>Carlisle Brake &amp; Friction</vt:lpstr>
      <vt:lpstr>Carlisle Brake &amp; Friction Heritage</vt:lpstr>
      <vt:lpstr>Global Capabilities - Facilities</vt:lpstr>
      <vt:lpstr>PowerPoint Presentation</vt:lpstr>
      <vt:lpstr>Blue Chip Customers</vt:lpstr>
      <vt:lpstr>Brake System Solutions</vt:lpstr>
      <vt:lpstr>Brands</vt:lpstr>
      <vt:lpstr>Value Proposition</vt:lpstr>
      <vt:lpstr>Manufacturing Excellence</vt:lpstr>
      <vt:lpstr>Engineering Capabilities </vt:lpstr>
      <vt:lpstr>Markets &amp; Applications</vt:lpstr>
      <vt:lpstr>Mining</vt:lpstr>
      <vt:lpstr>Construction</vt:lpstr>
      <vt:lpstr>Agriculture</vt:lpstr>
      <vt:lpstr>Renewable Energy</vt:lpstr>
      <vt:lpstr>Military</vt:lpstr>
      <vt:lpstr>Industrial</vt:lpstr>
      <vt:lpstr>Aerospace</vt:lpstr>
      <vt:lpstr>On-Highway </vt:lpstr>
      <vt:lpstr>Performance Products</vt:lpstr>
      <vt:lpstr>Penske Partnership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andrews</dc:creator>
  <cp:lastModifiedBy>Mark andrews</cp:lastModifiedBy>
  <cp:revision>334</cp:revision>
  <cp:lastPrinted>2014-04-29T18:53:38Z</cp:lastPrinted>
  <dcterms:created xsi:type="dcterms:W3CDTF">2011-01-11T05:43:23Z</dcterms:created>
  <dcterms:modified xsi:type="dcterms:W3CDTF">2015-04-10T06:59:58Z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0x0101006CC0C4100D99914D8E924C21FF38510C</vt:lpwstr>
  </property>
</Properties>
</file>